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4"/>
  </p:notesMasterIdLst>
  <p:sldIdLst>
    <p:sldId id="608" r:id="rId3"/>
    <p:sldId id="546" r:id="rId4"/>
    <p:sldId id="273" r:id="rId5"/>
    <p:sldId id="272" r:id="rId6"/>
    <p:sldId id="258" r:id="rId7"/>
    <p:sldId id="259" r:id="rId8"/>
    <p:sldId id="260" r:id="rId9"/>
    <p:sldId id="261" r:id="rId10"/>
    <p:sldId id="262" r:id="rId11"/>
    <p:sldId id="263" r:id="rId12"/>
    <p:sldId id="264" r:id="rId13"/>
    <p:sldId id="265" r:id="rId14"/>
    <p:sldId id="267" r:id="rId15"/>
    <p:sldId id="275" r:id="rId16"/>
    <p:sldId id="274" r:id="rId17"/>
    <p:sldId id="276" r:id="rId18"/>
    <p:sldId id="268" r:id="rId19"/>
    <p:sldId id="277" r:id="rId20"/>
    <p:sldId id="269" r:id="rId21"/>
    <p:sldId id="270" r:id="rId22"/>
    <p:sldId id="27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5" d="100"/>
          <a:sy n="65" d="100"/>
        </p:scale>
        <p:origin x="93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42A7FC48-2C94-43A0-9E5B-D63189193F70}"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26CE51B-991F-4635-AA13-69340921C7EC}">
      <dgm:prSet/>
      <dgm:spPr/>
      <dgm:t>
        <a:bodyPr/>
        <a:lstStyle/>
        <a:p>
          <a:r>
            <a:rPr lang="en-US" b="1" i="0" baseline="0" dirty="0"/>
            <a:t>Arduino IDE</a:t>
          </a:r>
          <a:r>
            <a:rPr lang="en-US" b="0" i="0" baseline="0" dirty="0"/>
            <a:t>: Programming environment used to code sensor and actuator interactions using C++.</a:t>
          </a:r>
          <a:endParaRPr lang="en-US" dirty="0"/>
        </a:p>
      </dgm:t>
    </dgm:pt>
    <dgm:pt modelId="{1C1FC862-68FB-4546-BA10-36FF324243C9}" type="parTrans" cxnId="{7F14168E-DB63-435F-895E-F7F0128CAF34}">
      <dgm:prSet/>
      <dgm:spPr/>
      <dgm:t>
        <a:bodyPr/>
        <a:lstStyle/>
        <a:p>
          <a:endParaRPr lang="en-US"/>
        </a:p>
      </dgm:t>
    </dgm:pt>
    <dgm:pt modelId="{3B6D2922-51BE-4DCC-94BC-66D182C4B2B2}" type="sibTrans" cxnId="{7F14168E-DB63-435F-895E-F7F0128CAF34}">
      <dgm:prSet/>
      <dgm:spPr/>
      <dgm:t>
        <a:bodyPr/>
        <a:lstStyle/>
        <a:p>
          <a:endParaRPr lang="en-US"/>
        </a:p>
      </dgm:t>
    </dgm:pt>
    <dgm:pt modelId="{8558D634-914B-4B37-B7F5-D2E5C1952F51}">
      <dgm:prSet/>
      <dgm:spPr/>
      <dgm:t>
        <a:bodyPr/>
        <a:lstStyle/>
        <a:p>
          <a:r>
            <a:rPr lang="en-US" b="1" i="0" baseline="0"/>
            <a:t>Python (on Raspberry Pi)</a:t>
          </a:r>
          <a:r>
            <a:rPr lang="en-US" b="0" i="0" baseline="0"/>
            <a:t>: Python scripts process data locally, controlling appliances and communicating with AWS IoT Core.</a:t>
          </a:r>
          <a:endParaRPr lang="en-US"/>
        </a:p>
      </dgm:t>
    </dgm:pt>
    <dgm:pt modelId="{B63A7D7C-468E-4DED-9E05-C258BC087DB6}" type="parTrans" cxnId="{61359E8B-4000-443A-8B33-E3C98A9BDAC1}">
      <dgm:prSet/>
      <dgm:spPr/>
      <dgm:t>
        <a:bodyPr/>
        <a:lstStyle/>
        <a:p>
          <a:endParaRPr lang="en-US"/>
        </a:p>
      </dgm:t>
    </dgm:pt>
    <dgm:pt modelId="{87F829B3-FF45-4338-B180-7BCA228E771F}" type="sibTrans" cxnId="{61359E8B-4000-443A-8B33-E3C98A9BDAC1}">
      <dgm:prSet/>
      <dgm:spPr/>
      <dgm:t>
        <a:bodyPr/>
        <a:lstStyle/>
        <a:p>
          <a:endParaRPr lang="en-US"/>
        </a:p>
      </dgm:t>
    </dgm:pt>
    <dgm:pt modelId="{B401CA59-96C9-40F6-B006-238E8632B8E9}">
      <dgm:prSet/>
      <dgm:spPr/>
      <dgm:t>
        <a:bodyPr/>
        <a:lstStyle/>
        <a:p>
          <a:r>
            <a:rPr lang="en-US" b="1" i="0" baseline="0"/>
            <a:t>AWS IoT Core</a:t>
          </a:r>
          <a:r>
            <a:rPr lang="en-US" b="0" i="0" baseline="0"/>
            <a:t>: Manages the cloud-based storage and real-time monitoring of sensor data.</a:t>
          </a:r>
          <a:endParaRPr lang="en-US"/>
        </a:p>
      </dgm:t>
    </dgm:pt>
    <dgm:pt modelId="{DF9D1083-5C7D-4002-B669-E1A3EEDBDF9F}" type="parTrans" cxnId="{898DF2A4-62B1-4C40-8B0A-E6D9F543FBCE}">
      <dgm:prSet/>
      <dgm:spPr/>
      <dgm:t>
        <a:bodyPr/>
        <a:lstStyle/>
        <a:p>
          <a:endParaRPr lang="en-US"/>
        </a:p>
      </dgm:t>
    </dgm:pt>
    <dgm:pt modelId="{1535F816-FEB6-4D86-BABE-B784DAE70C84}" type="sibTrans" cxnId="{898DF2A4-62B1-4C40-8B0A-E6D9F543FBCE}">
      <dgm:prSet/>
      <dgm:spPr/>
      <dgm:t>
        <a:bodyPr/>
        <a:lstStyle/>
        <a:p>
          <a:endParaRPr lang="en-US"/>
        </a:p>
      </dgm:t>
    </dgm:pt>
    <dgm:pt modelId="{858030AF-85D6-4024-889E-AF9A86FE2E88}">
      <dgm:prSet/>
      <dgm:spPr/>
      <dgm:t>
        <a:bodyPr/>
        <a:lstStyle/>
        <a:p>
          <a:r>
            <a:rPr lang="en-US" b="1" i="0" baseline="0"/>
            <a:t>AWS Lambda</a:t>
          </a:r>
          <a:r>
            <a:rPr lang="en-US" b="0" i="0" baseline="0"/>
            <a:t>: Executes functions when certain conditions are met, such as sending alerts through SNS during a critical event (e.g., smoke detection). </a:t>
          </a:r>
          <a:endParaRPr lang="en-US"/>
        </a:p>
      </dgm:t>
    </dgm:pt>
    <dgm:pt modelId="{40B8E3FE-1D3B-4FD6-9852-2E45650AE5FD}" type="parTrans" cxnId="{BA977435-E6AD-45B5-877E-82D573F3C3CE}">
      <dgm:prSet/>
      <dgm:spPr/>
      <dgm:t>
        <a:bodyPr/>
        <a:lstStyle/>
        <a:p>
          <a:endParaRPr lang="en-US"/>
        </a:p>
      </dgm:t>
    </dgm:pt>
    <dgm:pt modelId="{42911DB1-8DFA-4DDD-B151-A6570F7C553F}" type="sibTrans" cxnId="{BA977435-E6AD-45B5-877E-82D573F3C3CE}">
      <dgm:prSet/>
      <dgm:spPr/>
      <dgm:t>
        <a:bodyPr/>
        <a:lstStyle/>
        <a:p>
          <a:endParaRPr lang="en-US"/>
        </a:p>
      </dgm:t>
    </dgm:pt>
    <dgm:pt modelId="{F3B2C427-083C-49F1-B4AD-C5A87814A887}" type="pres">
      <dgm:prSet presAssocID="{42A7FC48-2C94-43A0-9E5B-D63189193F70}" presName="root" presStyleCnt="0">
        <dgm:presLayoutVars>
          <dgm:dir/>
          <dgm:resizeHandles val="exact"/>
        </dgm:presLayoutVars>
      </dgm:prSet>
      <dgm:spPr/>
    </dgm:pt>
    <dgm:pt modelId="{BFBEC863-F0F3-424F-8F6B-FB2F6B8AC39D}" type="pres">
      <dgm:prSet presAssocID="{42A7FC48-2C94-43A0-9E5B-D63189193F70}" presName="container" presStyleCnt="0">
        <dgm:presLayoutVars>
          <dgm:dir/>
          <dgm:resizeHandles val="exact"/>
        </dgm:presLayoutVars>
      </dgm:prSet>
      <dgm:spPr/>
    </dgm:pt>
    <dgm:pt modelId="{01276833-5874-4449-9FB2-7F5A32664611}" type="pres">
      <dgm:prSet presAssocID="{826CE51B-991F-4635-AA13-69340921C7EC}" presName="compNode" presStyleCnt="0"/>
      <dgm:spPr/>
    </dgm:pt>
    <dgm:pt modelId="{20A13A98-6FE8-461A-981E-B27494B4003B}" type="pres">
      <dgm:prSet presAssocID="{826CE51B-991F-4635-AA13-69340921C7EC}" presName="iconBgRect" presStyleLbl="bgShp" presStyleIdx="0" presStyleCnt="4"/>
      <dgm:spPr/>
    </dgm:pt>
    <dgm:pt modelId="{2DFED079-46EF-46F4-BD50-229231BEF0C2}" type="pres">
      <dgm:prSet presAssocID="{826CE51B-991F-4635-AA13-69340921C7E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2C8E4D7E-A46D-4114-B074-E293932DC288}" type="pres">
      <dgm:prSet presAssocID="{826CE51B-991F-4635-AA13-69340921C7EC}" presName="spaceRect" presStyleCnt="0"/>
      <dgm:spPr/>
    </dgm:pt>
    <dgm:pt modelId="{201F1BC6-B96A-40FF-AA2B-5BE7D9C90D4E}" type="pres">
      <dgm:prSet presAssocID="{826CE51B-991F-4635-AA13-69340921C7EC}" presName="textRect" presStyleLbl="revTx" presStyleIdx="0" presStyleCnt="4" custScaleX="110731" custScaleY="93144">
        <dgm:presLayoutVars>
          <dgm:chMax val="1"/>
          <dgm:chPref val="1"/>
        </dgm:presLayoutVars>
      </dgm:prSet>
      <dgm:spPr/>
    </dgm:pt>
    <dgm:pt modelId="{008CF757-8865-4956-8B8E-A6C51EA3E075}" type="pres">
      <dgm:prSet presAssocID="{3B6D2922-51BE-4DCC-94BC-66D182C4B2B2}" presName="sibTrans" presStyleLbl="sibTrans2D1" presStyleIdx="0" presStyleCnt="0"/>
      <dgm:spPr/>
    </dgm:pt>
    <dgm:pt modelId="{F6513991-8C5D-428C-BBB6-F2DC62F0D868}" type="pres">
      <dgm:prSet presAssocID="{8558D634-914B-4B37-B7F5-D2E5C1952F51}" presName="compNode" presStyleCnt="0"/>
      <dgm:spPr/>
    </dgm:pt>
    <dgm:pt modelId="{DBEF1B7F-8A5D-485E-8771-A0F12E7328F5}" type="pres">
      <dgm:prSet presAssocID="{8558D634-914B-4B37-B7F5-D2E5C1952F51}" presName="iconBgRect" presStyleLbl="bgShp" presStyleIdx="1" presStyleCnt="4"/>
      <dgm:spPr/>
    </dgm:pt>
    <dgm:pt modelId="{C41899C5-E2AE-4A0A-811D-50964A882D1D}" type="pres">
      <dgm:prSet presAssocID="{8558D634-914B-4B37-B7F5-D2E5C1952F5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Computing"/>
        </a:ext>
      </dgm:extLst>
    </dgm:pt>
    <dgm:pt modelId="{276B06F4-16E4-46CC-B10E-2436C6433A0C}" type="pres">
      <dgm:prSet presAssocID="{8558D634-914B-4B37-B7F5-D2E5C1952F51}" presName="spaceRect" presStyleCnt="0"/>
      <dgm:spPr/>
    </dgm:pt>
    <dgm:pt modelId="{F82A6449-095F-4DE1-BC09-576044600483}" type="pres">
      <dgm:prSet presAssocID="{8558D634-914B-4B37-B7F5-D2E5C1952F51}" presName="textRect" presStyleLbl="revTx" presStyleIdx="1" presStyleCnt="4">
        <dgm:presLayoutVars>
          <dgm:chMax val="1"/>
          <dgm:chPref val="1"/>
        </dgm:presLayoutVars>
      </dgm:prSet>
      <dgm:spPr/>
    </dgm:pt>
    <dgm:pt modelId="{84C94EA8-0B24-4AED-B5B3-81EE4698D521}" type="pres">
      <dgm:prSet presAssocID="{87F829B3-FF45-4338-B180-7BCA228E771F}" presName="sibTrans" presStyleLbl="sibTrans2D1" presStyleIdx="0" presStyleCnt="0"/>
      <dgm:spPr/>
    </dgm:pt>
    <dgm:pt modelId="{8AE0A4B6-8349-43F1-B7CE-906E3A4AE9F5}" type="pres">
      <dgm:prSet presAssocID="{B401CA59-96C9-40F6-B006-238E8632B8E9}" presName="compNode" presStyleCnt="0"/>
      <dgm:spPr/>
    </dgm:pt>
    <dgm:pt modelId="{8393490E-1A8D-4C82-83A0-2E965658BA7C}" type="pres">
      <dgm:prSet presAssocID="{B401CA59-96C9-40F6-B006-238E8632B8E9}" presName="iconBgRect" presStyleLbl="bgShp" presStyleIdx="2" presStyleCnt="4"/>
      <dgm:spPr/>
    </dgm:pt>
    <dgm:pt modelId="{00DF3FDE-2D42-47FA-A2D6-5AE5CF7373CD}" type="pres">
      <dgm:prSet presAssocID="{B401CA59-96C9-40F6-B006-238E8632B8E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B3F24D6F-770C-49DF-8D5D-E0419DDC7D7D}" type="pres">
      <dgm:prSet presAssocID="{B401CA59-96C9-40F6-B006-238E8632B8E9}" presName="spaceRect" presStyleCnt="0"/>
      <dgm:spPr/>
    </dgm:pt>
    <dgm:pt modelId="{2812B33B-131F-45BC-8512-F3ABABD0DB2B}" type="pres">
      <dgm:prSet presAssocID="{B401CA59-96C9-40F6-B006-238E8632B8E9}" presName="textRect" presStyleLbl="revTx" presStyleIdx="2" presStyleCnt="4">
        <dgm:presLayoutVars>
          <dgm:chMax val="1"/>
          <dgm:chPref val="1"/>
        </dgm:presLayoutVars>
      </dgm:prSet>
      <dgm:spPr/>
    </dgm:pt>
    <dgm:pt modelId="{07CB9956-4F99-4E2D-A7BF-1E7DB2670561}" type="pres">
      <dgm:prSet presAssocID="{1535F816-FEB6-4D86-BABE-B784DAE70C84}" presName="sibTrans" presStyleLbl="sibTrans2D1" presStyleIdx="0" presStyleCnt="0"/>
      <dgm:spPr/>
    </dgm:pt>
    <dgm:pt modelId="{0A5B9C5A-64C3-444B-8AAA-1BDE607AAB11}" type="pres">
      <dgm:prSet presAssocID="{858030AF-85D6-4024-889E-AF9A86FE2E88}" presName="compNode" presStyleCnt="0"/>
      <dgm:spPr/>
    </dgm:pt>
    <dgm:pt modelId="{A33C1AA1-BD9A-42A9-9D8A-6D64B51F353A}" type="pres">
      <dgm:prSet presAssocID="{858030AF-85D6-4024-889E-AF9A86FE2E88}" presName="iconBgRect" presStyleLbl="bgShp" presStyleIdx="3" presStyleCnt="4"/>
      <dgm:spPr/>
    </dgm:pt>
    <dgm:pt modelId="{9D044409-1673-4A36-8DA3-8A53AD5F075C}" type="pres">
      <dgm:prSet presAssocID="{858030AF-85D6-4024-889E-AF9A86FE2E8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0B357D5C-95A7-450E-9956-9879320B3EAF}" type="pres">
      <dgm:prSet presAssocID="{858030AF-85D6-4024-889E-AF9A86FE2E88}" presName="spaceRect" presStyleCnt="0"/>
      <dgm:spPr/>
    </dgm:pt>
    <dgm:pt modelId="{ED4D2502-BFC6-4FCE-AE53-D5813D3D2313}" type="pres">
      <dgm:prSet presAssocID="{858030AF-85D6-4024-889E-AF9A86FE2E88}" presName="textRect" presStyleLbl="revTx" presStyleIdx="3" presStyleCnt="4">
        <dgm:presLayoutVars>
          <dgm:chMax val="1"/>
          <dgm:chPref val="1"/>
        </dgm:presLayoutVars>
      </dgm:prSet>
      <dgm:spPr/>
    </dgm:pt>
  </dgm:ptLst>
  <dgm:cxnLst>
    <dgm:cxn modelId="{C231F51F-87EC-4DE6-98B0-1FAEB2983048}" type="presOf" srcId="{42A7FC48-2C94-43A0-9E5B-D63189193F70}" destId="{F3B2C427-083C-49F1-B4AD-C5A87814A887}" srcOrd="0" destOrd="0" presId="urn:microsoft.com/office/officeart/2018/2/layout/IconCircleList"/>
    <dgm:cxn modelId="{21973420-1F1E-47B0-A21D-0BBA1363F5E1}" type="presOf" srcId="{8558D634-914B-4B37-B7F5-D2E5C1952F51}" destId="{F82A6449-095F-4DE1-BC09-576044600483}" srcOrd="0" destOrd="0" presId="urn:microsoft.com/office/officeart/2018/2/layout/IconCircleList"/>
    <dgm:cxn modelId="{7453442E-E1CC-4DD1-8672-5721297F7A58}" type="presOf" srcId="{B401CA59-96C9-40F6-B006-238E8632B8E9}" destId="{2812B33B-131F-45BC-8512-F3ABABD0DB2B}" srcOrd="0" destOrd="0" presId="urn:microsoft.com/office/officeart/2018/2/layout/IconCircleList"/>
    <dgm:cxn modelId="{F323462E-385A-4F5A-B384-83ED767F5181}" type="presOf" srcId="{87F829B3-FF45-4338-B180-7BCA228E771F}" destId="{84C94EA8-0B24-4AED-B5B3-81EE4698D521}" srcOrd="0" destOrd="0" presId="urn:microsoft.com/office/officeart/2018/2/layout/IconCircleList"/>
    <dgm:cxn modelId="{BA977435-E6AD-45B5-877E-82D573F3C3CE}" srcId="{42A7FC48-2C94-43A0-9E5B-D63189193F70}" destId="{858030AF-85D6-4024-889E-AF9A86FE2E88}" srcOrd="3" destOrd="0" parTransId="{40B8E3FE-1D3B-4FD6-9852-2E45650AE5FD}" sibTransId="{42911DB1-8DFA-4DDD-B151-A6570F7C553F}"/>
    <dgm:cxn modelId="{6B5EF581-70CA-42F2-9862-24E634B5F4F1}" type="presOf" srcId="{3B6D2922-51BE-4DCC-94BC-66D182C4B2B2}" destId="{008CF757-8865-4956-8B8E-A6C51EA3E075}" srcOrd="0" destOrd="0" presId="urn:microsoft.com/office/officeart/2018/2/layout/IconCircleList"/>
    <dgm:cxn modelId="{EADC2982-4009-406E-A47E-A77DAFE25FD5}" type="presOf" srcId="{858030AF-85D6-4024-889E-AF9A86FE2E88}" destId="{ED4D2502-BFC6-4FCE-AE53-D5813D3D2313}" srcOrd="0" destOrd="0" presId="urn:microsoft.com/office/officeart/2018/2/layout/IconCircleList"/>
    <dgm:cxn modelId="{61359E8B-4000-443A-8B33-E3C98A9BDAC1}" srcId="{42A7FC48-2C94-43A0-9E5B-D63189193F70}" destId="{8558D634-914B-4B37-B7F5-D2E5C1952F51}" srcOrd="1" destOrd="0" parTransId="{B63A7D7C-468E-4DED-9E05-C258BC087DB6}" sibTransId="{87F829B3-FF45-4338-B180-7BCA228E771F}"/>
    <dgm:cxn modelId="{7F14168E-DB63-435F-895E-F7F0128CAF34}" srcId="{42A7FC48-2C94-43A0-9E5B-D63189193F70}" destId="{826CE51B-991F-4635-AA13-69340921C7EC}" srcOrd="0" destOrd="0" parTransId="{1C1FC862-68FB-4546-BA10-36FF324243C9}" sibTransId="{3B6D2922-51BE-4DCC-94BC-66D182C4B2B2}"/>
    <dgm:cxn modelId="{A0F80BA4-C0DE-40F9-A72E-E57ACF07B408}" type="presOf" srcId="{1535F816-FEB6-4D86-BABE-B784DAE70C84}" destId="{07CB9956-4F99-4E2D-A7BF-1E7DB2670561}" srcOrd="0" destOrd="0" presId="urn:microsoft.com/office/officeart/2018/2/layout/IconCircleList"/>
    <dgm:cxn modelId="{898DF2A4-62B1-4C40-8B0A-E6D9F543FBCE}" srcId="{42A7FC48-2C94-43A0-9E5B-D63189193F70}" destId="{B401CA59-96C9-40F6-B006-238E8632B8E9}" srcOrd="2" destOrd="0" parTransId="{DF9D1083-5C7D-4002-B669-E1A3EEDBDF9F}" sibTransId="{1535F816-FEB6-4D86-BABE-B784DAE70C84}"/>
    <dgm:cxn modelId="{13B508E7-A23D-402D-9540-A087F89BADCF}" type="presOf" srcId="{826CE51B-991F-4635-AA13-69340921C7EC}" destId="{201F1BC6-B96A-40FF-AA2B-5BE7D9C90D4E}" srcOrd="0" destOrd="0" presId="urn:microsoft.com/office/officeart/2018/2/layout/IconCircleList"/>
    <dgm:cxn modelId="{2BEB59CA-8C7B-4219-BEFD-6DA7EA3687BB}" type="presParOf" srcId="{F3B2C427-083C-49F1-B4AD-C5A87814A887}" destId="{BFBEC863-F0F3-424F-8F6B-FB2F6B8AC39D}" srcOrd="0" destOrd="0" presId="urn:microsoft.com/office/officeart/2018/2/layout/IconCircleList"/>
    <dgm:cxn modelId="{09690824-2886-45F0-ADF1-7EE92A604555}" type="presParOf" srcId="{BFBEC863-F0F3-424F-8F6B-FB2F6B8AC39D}" destId="{01276833-5874-4449-9FB2-7F5A32664611}" srcOrd="0" destOrd="0" presId="urn:microsoft.com/office/officeart/2018/2/layout/IconCircleList"/>
    <dgm:cxn modelId="{22A29156-35C9-4CCC-8CD8-EF9BB821B85D}" type="presParOf" srcId="{01276833-5874-4449-9FB2-7F5A32664611}" destId="{20A13A98-6FE8-461A-981E-B27494B4003B}" srcOrd="0" destOrd="0" presId="urn:microsoft.com/office/officeart/2018/2/layout/IconCircleList"/>
    <dgm:cxn modelId="{621B19C9-51B1-45EE-9755-D27B09E70F77}" type="presParOf" srcId="{01276833-5874-4449-9FB2-7F5A32664611}" destId="{2DFED079-46EF-46F4-BD50-229231BEF0C2}" srcOrd="1" destOrd="0" presId="urn:microsoft.com/office/officeart/2018/2/layout/IconCircleList"/>
    <dgm:cxn modelId="{AD805CE8-E057-4613-82B6-2BFDE3FB5F47}" type="presParOf" srcId="{01276833-5874-4449-9FB2-7F5A32664611}" destId="{2C8E4D7E-A46D-4114-B074-E293932DC288}" srcOrd="2" destOrd="0" presId="urn:microsoft.com/office/officeart/2018/2/layout/IconCircleList"/>
    <dgm:cxn modelId="{A9B2ECB9-04D9-463E-9ED9-15C73B33D2FE}" type="presParOf" srcId="{01276833-5874-4449-9FB2-7F5A32664611}" destId="{201F1BC6-B96A-40FF-AA2B-5BE7D9C90D4E}" srcOrd="3" destOrd="0" presId="urn:microsoft.com/office/officeart/2018/2/layout/IconCircleList"/>
    <dgm:cxn modelId="{53E758E2-50B4-46C4-A5C6-91359F18B58B}" type="presParOf" srcId="{BFBEC863-F0F3-424F-8F6B-FB2F6B8AC39D}" destId="{008CF757-8865-4956-8B8E-A6C51EA3E075}" srcOrd="1" destOrd="0" presId="urn:microsoft.com/office/officeart/2018/2/layout/IconCircleList"/>
    <dgm:cxn modelId="{823ABB78-3D71-4057-A52F-9375722FEB4C}" type="presParOf" srcId="{BFBEC863-F0F3-424F-8F6B-FB2F6B8AC39D}" destId="{F6513991-8C5D-428C-BBB6-F2DC62F0D868}" srcOrd="2" destOrd="0" presId="urn:microsoft.com/office/officeart/2018/2/layout/IconCircleList"/>
    <dgm:cxn modelId="{BB3A20D3-EF8C-476B-BBFF-8BA96B4054C9}" type="presParOf" srcId="{F6513991-8C5D-428C-BBB6-F2DC62F0D868}" destId="{DBEF1B7F-8A5D-485E-8771-A0F12E7328F5}" srcOrd="0" destOrd="0" presId="urn:microsoft.com/office/officeart/2018/2/layout/IconCircleList"/>
    <dgm:cxn modelId="{E95D2F07-9752-458F-A35D-00B8B4DB9A6F}" type="presParOf" srcId="{F6513991-8C5D-428C-BBB6-F2DC62F0D868}" destId="{C41899C5-E2AE-4A0A-811D-50964A882D1D}" srcOrd="1" destOrd="0" presId="urn:microsoft.com/office/officeart/2018/2/layout/IconCircleList"/>
    <dgm:cxn modelId="{35258F76-C74E-44BA-B32B-B9C0A389AD70}" type="presParOf" srcId="{F6513991-8C5D-428C-BBB6-F2DC62F0D868}" destId="{276B06F4-16E4-46CC-B10E-2436C6433A0C}" srcOrd="2" destOrd="0" presId="urn:microsoft.com/office/officeart/2018/2/layout/IconCircleList"/>
    <dgm:cxn modelId="{2BDCB82A-FE37-45ED-94EF-C2F9DE059151}" type="presParOf" srcId="{F6513991-8C5D-428C-BBB6-F2DC62F0D868}" destId="{F82A6449-095F-4DE1-BC09-576044600483}" srcOrd="3" destOrd="0" presId="urn:microsoft.com/office/officeart/2018/2/layout/IconCircleList"/>
    <dgm:cxn modelId="{7914A975-2B48-4223-8DB5-9706AA2824FD}" type="presParOf" srcId="{BFBEC863-F0F3-424F-8F6B-FB2F6B8AC39D}" destId="{84C94EA8-0B24-4AED-B5B3-81EE4698D521}" srcOrd="3" destOrd="0" presId="urn:microsoft.com/office/officeart/2018/2/layout/IconCircleList"/>
    <dgm:cxn modelId="{DD459432-E2B1-4ACA-A728-FE30FF28378C}" type="presParOf" srcId="{BFBEC863-F0F3-424F-8F6B-FB2F6B8AC39D}" destId="{8AE0A4B6-8349-43F1-B7CE-906E3A4AE9F5}" srcOrd="4" destOrd="0" presId="urn:microsoft.com/office/officeart/2018/2/layout/IconCircleList"/>
    <dgm:cxn modelId="{43871A86-180C-4008-9F9B-D89A47C348FD}" type="presParOf" srcId="{8AE0A4B6-8349-43F1-B7CE-906E3A4AE9F5}" destId="{8393490E-1A8D-4C82-83A0-2E965658BA7C}" srcOrd="0" destOrd="0" presId="urn:microsoft.com/office/officeart/2018/2/layout/IconCircleList"/>
    <dgm:cxn modelId="{BE8CCD55-255A-4E8B-B33A-A7CA48AC24AC}" type="presParOf" srcId="{8AE0A4B6-8349-43F1-B7CE-906E3A4AE9F5}" destId="{00DF3FDE-2D42-47FA-A2D6-5AE5CF7373CD}" srcOrd="1" destOrd="0" presId="urn:microsoft.com/office/officeart/2018/2/layout/IconCircleList"/>
    <dgm:cxn modelId="{CCC238DB-7E72-42A7-AC13-DEDEA0950512}" type="presParOf" srcId="{8AE0A4B6-8349-43F1-B7CE-906E3A4AE9F5}" destId="{B3F24D6F-770C-49DF-8D5D-E0419DDC7D7D}" srcOrd="2" destOrd="0" presId="urn:microsoft.com/office/officeart/2018/2/layout/IconCircleList"/>
    <dgm:cxn modelId="{FCA3FD8E-5E7A-4DEF-89D7-9BBA1EAA1284}" type="presParOf" srcId="{8AE0A4B6-8349-43F1-B7CE-906E3A4AE9F5}" destId="{2812B33B-131F-45BC-8512-F3ABABD0DB2B}" srcOrd="3" destOrd="0" presId="urn:microsoft.com/office/officeart/2018/2/layout/IconCircleList"/>
    <dgm:cxn modelId="{F7CB3343-37BC-4228-A6E9-4C842710060B}" type="presParOf" srcId="{BFBEC863-F0F3-424F-8F6B-FB2F6B8AC39D}" destId="{07CB9956-4F99-4E2D-A7BF-1E7DB2670561}" srcOrd="5" destOrd="0" presId="urn:microsoft.com/office/officeart/2018/2/layout/IconCircleList"/>
    <dgm:cxn modelId="{17B8CD53-2A9D-4FD5-8EBC-919EC3D38C4F}" type="presParOf" srcId="{BFBEC863-F0F3-424F-8F6B-FB2F6B8AC39D}" destId="{0A5B9C5A-64C3-444B-8AAA-1BDE607AAB11}" srcOrd="6" destOrd="0" presId="urn:microsoft.com/office/officeart/2018/2/layout/IconCircleList"/>
    <dgm:cxn modelId="{6E717021-388B-4361-9B47-3E834006C259}" type="presParOf" srcId="{0A5B9C5A-64C3-444B-8AAA-1BDE607AAB11}" destId="{A33C1AA1-BD9A-42A9-9D8A-6D64B51F353A}" srcOrd="0" destOrd="0" presId="urn:microsoft.com/office/officeart/2018/2/layout/IconCircleList"/>
    <dgm:cxn modelId="{67895861-46F8-4675-AA0B-5D5ECB1070FA}" type="presParOf" srcId="{0A5B9C5A-64C3-444B-8AAA-1BDE607AAB11}" destId="{9D044409-1673-4A36-8DA3-8A53AD5F075C}" srcOrd="1" destOrd="0" presId="urn:microsoft.com/office/officeart/2018/2/layout/IconCircleList"/>
    <dgm:cxn modelId="{A882167B-221B-4E94-9923-AF6012DD35B9}" type="presParOf" srcId="{0A5B9C5A-64C3-444B-8AAA-1BDE607AAB11}" destId="{0B357D5C-95A7-450E-9956-9879320B3EAF}" srcOrd="2" destOrd="0" presId="urn:microsoft.com/office/officeart/2018/2/layout/IconCircleList"/>
    <dgm:cxn modelId="{E8E86009-F4A7-49A9-97C0-76D08E6E8B28}" type="presParOf" srcId="{0A5B9C5A-64C3-444B-8AAA-1BDE607AAB11}" destId="{ED4D2502-BFC6-4FCE-AE53-D5813D3D231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519A73-1403-4B7A-B0DB-9B1A0FB942A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6A2EEAB-99F9-4602-AACD-8DB5A2905DE8}">
      <dgm:prSet/>
      <dgm:spPr/>
      <dgm:t>
        <a:bodyPr/>
        <a:lstStyle/>
        <a:p>
          <a:r>
            <a:rPr lang="en-US" b="1" i="0" baseline="0"/>
            <a:t>AWS IoT Core</a:t>
          </a:r>
          <a:r>
            <a:rPr lang="en-US" b="0" i="0" baseline="0"/>
            <a:t>: </a:t>
          </a:r>
          <a:r>
            <a:rPr lang="en-US"/>
            <a:t>Subscribes a topic from raspberry pi and trigger other AWS services</a:t>
          </a:r>
          <a:r>
            <a:rPr lang="en-US" b="0" i="0" baseline="0"/>
            <a:t> in the cloud.</a:t>
          </a:r>
          <a:endParaRPr lang="en-US"/>
        </a:p>
      </dgm:t>
    </dgm:pt>
    <dgm:pt modelId="{4C4E06C5-003A-4AAD-98D5-F6D607721B5D}" type="parTrans" cxnId="{39327E89-E803-49C1-AFC6-1E9D085821B0}">
      <dgm:prSet/>
      <dgm:spPr/>
      <dgm:t>
        <a:bodyPr/>
        <a:lstStyle/>
        <a:p>
          <a:endParaRPr lang="en-US"/>
        </a:p>
      </dgm:t>
    </dgm:pt>
    <dgm:pt modelId="{02CE6EF9-1A53-4750-9F14-82D1FCC3D5A4}" type="sibTrans" cxnId="{39327E89-E803-49C1-AFC6-1E9D085821B0}">
      <dgm:prSet/>
      <dgm:spPr/>
      <dgm:t>
        <a:bodyPr/>
        <a:lstStyle/>
        <a:p>
          <a:endParaRPr lang="en-US"/>
        </a:p>
      </dgm:t>
    </dgm:pt>
    <dgm:pt modelId="{37537F29-2332-4A13-B79C-DBF8C5B90956}">
      <dgm:prSet/>
      <dgm:spPr/>
      <dgm:t>
        <a:bodyPr/>
        <a:lstStyle/>
        <a:p>
          <a:r>
            <a:rPr lang="en-US" b="1" i="0" baseline="0"/>
            <a:t>AWS Lambda</a:t>
          </a:r>
          <a:r>
            <a:rPr lang="en-US" b="0" i="0" baseline="0"/>
            <a:t>: Executes automatic actions like sending alerts via SNS when critical conditions are detected (e.g., smoke or high temperature).</a:t>
          </a:r>
          <a:endParaRPr lang="en-US"/>
        </a:p>
      </dgm:t>
    </dgm:pt>
    <dgm:pt modelId="{AAA277CF-285E-4DA5-A5A1-CDBE66C5EBDF}" type="parTrans" cxnId="{743D95CD-EBE9-404D-8480-B6817B6CC6D6}">
      <dgm:prSet/>
      <dgm:spPr/>
      <dgm:t>
        <a:bodyPr/>
        <a:lstStyle/>
        <a:p>
          <a:endParaRPr lang="en-US"/>
        </a:p>
      </dgm:t>
    </dgm:pt>
    <dgm:pt modelId="{A58DB4E0-47CD-465F-8FEC-F203EE214146}" type="sibTrans" cxnId="{743D95CD-EBE9-404D-8480-B6817B6CC6D6}">
      <dgm:prSet/>
      <dgm:spPr/>
      <dgm:t>
        <a:bodyPr/>
        <a:lstStyle/>
        <a:p>
          <a:endParaRPr lang="en-US"/>
        </a:p>
      </dgm:t>
    </dgm:pt>
    <dgm:pt modelId="{66B4CF2F-CE41-442C-8432-B69C12146802}">
      <dgm:prSet/>
      <dgm:spPr/>
      <dgm:t>
        <a:bodyPr/>
        <a:lstStyle/>
        <a:p>
          <a:r>
            <a:rPr lang="en-US" b="1" i="0" baseline="0"/>
            <a:t>AWS SNS</a:t>
          </a:r>
          <a:r>
            <a:rPr lang="en-US" b="0" i="0" baseline="0"/>
            <a:t>: Sends notifications via email or SMS to the homeowner in case of emergencies. </a:t>
          </a:r>
          <a:endParaRPr lang="en-US"/>
        </a:p>
      </dgm:t>
    </dgm:pt>
    <dgm:pt modelId="{D3FA8773-BFDF-401A-9391-8FD2A5DC316C}" type="parTrans" cxnId="{CE67289E-1F35-483E-A22B-466E0E7D3492}">
      <dgm:prSet/>
      <dgm:spPr/>
      <dgm:t>
        <a:bodyPr/>
        <a:lstStyle/>
        <a:p>
          <a:endParaRPr lang="en-US"/>
        </a:p>
      </dgm:t>
    </dgm:pt>
    <dgm:pt modelId="{892EBF57-6955-4B6A-9030-4D26432B6E9F}" type="sibTrans" cxnId="{CE67289E-1F35-483E-A22B-466E0E7D3492}">
      <dgm:prSet/>
      <dgm:spPr/>
      <dgm:t>
        <a:bodyPr/>
        <a:lstStyle/>
        <a:p>
          <a:endParaRPr lang="en-US"/>
        </a:p>
      </dgm:t>
    </dgm:pt>
    <dgm:pt modelId="{2F0DA504-F715-4D58-B022-488D6653A3EA}">
      <dgm:prSet/>
      <dgm:spPr/>
      <dgm:t>
        <a:bodyPr/>
        <a:lstStyle/>
        <a:p>
          <a:r>
            <a:rPr lang="en-US" b="1" dirty="0"/>
            <a:t>AWS DynamoDB</a:t>
          </a:r>
          <a:r>
            <a:rPr lang="en-US" dirty="0"/>
            <a:t>: Stores sensors data.</a:t>
          </a:r>
        </a:p>
      </dgm:t>
    </dgm:pt>
    <dgm:pt modelId="{22AF8AD6-6B74-42B3-8C3E-81F7AC080AF8}" type="parTrans" cxnId="{AEFD850B-9D7D-4910-A3A7-74B950E14386}">
      <dgm:prSet/>
      <dgm:spPr/>
      <dgm:t>
        <a:bodyPr/>
        <a:lstStyle/>
        <a:p>
          <a:endParaRPr lang="en-US"/>
        </a:p>
      </dgm:t>
    </dgm:pt>
    <dgm:pt modelId="{E20E2855-6D07-4D43-A706-61A7F1B27BE5}" type="sibTrans" cxnId="{AEFD850B-9D7D-4910-A3A7-74B950E14386}">
      <dgm:prSet/>
      <dgm:spPr/>
      <dgm:t>
        <a:bodyPr/>
        <a:lstStyle/>
        <a:p>
          <a:endParaRPr lang="en-US"/>
        </a:p>
      </dgm:t>
    </dgm:pt>
    <dgm:pt modelId="{9A912557-BD8C-455F-ABD0-76739ECFE5F6}" type="pres">
      <dgm:prSet presAssocID="{CD519A73-1403-4B7A-B0DB-9B1A0FB942AE}" presName="root" presStyleCnt="0">
        <dgm:presLayoutVars>
          <dgm:dir/>
          <dgm:resizeHandles val="exact"/>
        </dgm:presLayoutVars>
      </dgm:prSet>
      <dgm:spPr/>
    </dgm:pt>
    <dgm:pt modelId="{FAE2FDDB-8AC1-4DB7-AC5C-48FAF5767442}" type="pres">
      <dgm:prSet presAssocID="{46A2EEAB-99F9-4602-AACD-8DB5A2905DE8}" presName="compNode" presStyleCnt="0"/>
      <dgm:spPr/>
    </dgm:pt>
    <dgm:pt modelId="{AF3E73A9-7A07-4FFB-9E8C-33CC926D0F69}" type="pres">
      <dgm:prSet presAssocID="{46A2EEAB-99F9-4602-AACD-8DB5A2905DE8}" presName="bgRect" presStyleLbl="bgShp" presStyleIdx="0" presStyleCnt="4"/>
      <dgm:spPr/>
    </dgm:pt>
    <dgm:pt modelId="{43BB67C2-C163-4BBB-9320-352F335E2022}" type="pres">
      <dgm:prSet presAssocID="{46A2EEAB-99F9-4602-AACD-8DB5A2905D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56F3C208-765A-4AFC-84B0-DB75A1DDE6CD}" type="pres">
      <dgm:prSet presAssocID="{46A2EEAB-99F9-4602-AACD-8DB5A2905DE8}" presName="spaceRect" presStyleCnt="0"/>
      <dgm:spPr/>
    </dgm:pt>
    <dgm:pt modelId="{421A38F8-9BD0-4365-B55D-2DD1778C7E85}" type="pres">
      <dgm:prSet presAssocID="{46A2EEAB-99F9-4602-AACD-8DB5A2905DE8}" presName="parTx" presStyleLbl="revTx" presStyleIdx="0" presStyleCnt="4">
        <dgm:presLayoutVars>
          <dgm:chMax val="0"/>
          <dgm:chPref val="0"/>
        </dgm:presLayoutVars>
      </dgm:prSet>
      <dgm:spPr/>
    </dgm:pt>
    <dgm:pt modelId="{ECAD9AA6-086B-46E7-9655-4DD21DD0DCF3}" type="pres">
      <dgm:prSet presAssocID="{02CE6EF9-1A53-4750-9F14-82D1FCC3D5A4}" presName="sibTrans" presStyleCnt="0"/>
      <dgm:spPr/>
    </dgm:pt>
    <dgm:pt modelId="{2607D90D-C2D5-4347-9D41-7D0F8227E39E}" type="pres">
      <dgm:prSet presAssocID="{37537F29-2332-4A13-B79C-DBF8C5B90956}" presName="compNode" presStyleCnt="0"/>
      <dgm:spPr/>
    </dgm:pt>
    <dgm:pt modelId="{6D5CE143-E279-4839-A36D-3F55E7137D02}" type="pres">
      <dgm:prSet presAssocID="{37537F29-2332-4A13-B79C-DBF8C5B90956}" presName="bgRect" presStyleLbl="bgShp" presStyleIdx="1" presStyleCnt="4"/>
      <dgm:spPr/>
    </dgm:pt>
    <dgm:pt modelId="{824C25B9-34FC-4025-9FD9-04679C2DA386}" type="pres">
      <dgm:prSet presAssocID="{37537F29-2332-4A13-B79C-DBF8C5B9095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F960CE46-7DED-4581-B842-A441ECDE0AEE}" type="pres">
      <dgm:prSet presAssocID="{37537F29-2332-4A13-B79C-DBF8C5B90956}" presName="spaceRect" presStyleCnt="0"/>
      <dgm:spPr/>
    </dgm:pt>
    <dgm:pt modelId="{99D63AEF-6D5B-42F1-9A86-8D01595415F5}" type="pres">
      <dgm:prSet presAssocID="{37537F29-2332-4A13-B79C-DBF8C5B90956}" presName="parTx" presStyleLbl="revTx" presStyleIdx="1" presStyleCnt="4">
        <dgm:presLayoutVars>
          <dgm:chMax val="0"/>
          <dgm:chPref val="0"/>
        </dgm:presLayoutVars>
      </dgm:prSet>
      <dgm:spPr/>
    </dgm:pt>
    <dgm:pt modelId="{00A7E6E7-D919-436F-BCC8-FD214D49471F}" type="pres">
      <dgm:prSet presAssocID="{A58DB4E0-47CD-465F-8FEC-F203EE214146}" presName="sibTrans" presStyleCnt="0"/>
      <dgm:spPr/>
    </dgm:pt>
    <dgm:pt modelId="{EF712F06-4ACA-48C2-AFF6-948BBF864055}" type="pres">
      <dgm:prSet presAssocID="{66B4CF2F-CE41-442C-8432-B69C12146802}" presName="compNode" presStyleCnt="0"/>
      <dgm:spPr/>
    </dgm:pt>
    <dgm:pt modelId="{837F0BCC-FCA6-4604-952D-1DFB370BD45F}" type="pres">
      <dgm:prSet presAssocID="{66B4CF2F-CE41-442C-8432-B69C12146802}" presName="bgRect" presStyleLbl="bgShp" presStyleIdx="2" presStyleCnt="4"/>
      <dgm:spPr/>
    </dgm:pt>
    <dgm:pt modelId="{B432E0E8-F02B-4E87-920E-CDF85B21D389}" type="pres">
      <dgm:prSet presAssocID="{66B4CF2F-CE41-442C-8432-B69C1214680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8D88ABC8-6600-42FE-B31E-C1884FD6C989}" type="pres">
      <dgm:prSet presAssocID="{66B4CF2F-CE41-442C-8432-B69C12146802}" presName="spaceRect" presStyleCnt="0"/>
      <dgm:spPr/>
    </dgm:pt>
    <dgm:pt modelId="{740E49DA-7014-4918-80C0-51F8F0D54A1A}" type="pres">
      <dgm:prSet presAssocID="{66B4CF2F-CE41-442C-8432-B69C12146802}" presName="parTx" presStyleLbl="revTx" presStyleIdx="2" presStyleCnt="4">
        <dgm:presLayoutVars>
          <dgm:chMax val="0"/>
          <dgm:chPref val="0"/>
        </dgm:presLayoutVars>
      </dgm:prSet>
      <dgm:spPr/>
    </dgm:pt>
    <dgm:pt modelId="{B46BA890-E2AE-4977-B819-CFDFE866661B}" type="pres">
      <dgm:prSet presAssocID="{892EBF57-6955-4B6A-9030-4D26432B6E9F}" presName="sibTrans" presStyleCnt="0"/>
      <dgm:spPr/>
    </dgm:pt>
    <dgm:pt modelId="{852D49DC-0963-4C1F-AE97-20237A484807}" type="pres">
      <dgm:prSet presAssocID="{2F0DA504-F715-4D58-B022-488D6653A3EA}" presName="compNode" presStyleCnt="0"/>
      <dgm:spPr/>
    </dgm:pt>
    <dgm:pt modelId="{6CD7FA0C-8CF9-4405-9097-B6BF21344291}" type="pres">
      <dgm:prSet presAssocID="{2F0DA504-F715-4D58-B022-488D6653A3EA}" presName="bgRect" presStyleLbl="bgShp" presStyleIdx="3" presStyleCnt="4"/>
      <dgm:spPr/>
    </dgm:pt>
    <dgm:pt modelId="{A044973D-0057-4FB8-85B3-113F5AF24992}" type="pres">
      <dgm:prSet presAssocID="{2F0DA504-F715-4D58-B022-488D6653A3E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yncing Cloud"/>
        </a:ext>
      </dgm:extLst>
    </dgm:pt>
    <dgm:pt modelId="{2E33AD38-A5BB-4E4E-98E9-E8137413DA13}" type="pres">
      <dgm:prSet presAssocID="{2F0DA504-F715-4D58-B022-488D6653A3EA}" presName="spaceRect" presStyleCnt="0"/>
      <dgm:spPr/>
    </dgm:pt>
    <dgm:pt modelId="{E60FF459-2040-4567-A430-B12C33CDC726}" type="pres">
      <dgm:prSet presAssocID="{2F0DA504-F715-4D58-B022-488D6653A3EA}" presName="parTx" presStyleLbl="revTx" presStyleIdx="3" presStyleCnt="4">
        <dgm:presLayoutVars>
          <dgm:chMax val="0"/>
          <dgm:chPref val="0"/>
        </dgm:presLayoutVars>
      </dgm:prSet>
      <dgm:spPr/>
    </dgm:pt>
  </dgm:ptLst>
  <dgm:cxnLst>
    <dgm:cxn modelId="{AEFD850B-9D7D-4910-A3A7-74B950E14386}" srcId="{CD519A73-1403-4B7A-B0DB-9B1A0FB942AE}" destId="{2F0DA504-F715-4D58-B022-488D6653A3EA}" srcOrd="3" destOrd="0" parTransId="{22AF8AD6-6B74-42B3-8C3E-81F7AC080AF8}" sibTransId="{E20E2855-6D07-4D43-A706-61A7F1B27BE5}"/>
    <dgm:cxn modelId="{CC41040E-E0A3-4EB9-BC52-6E2FCF7C5291}" type="presOf" srcId="{37537F29-2332-4A13-B79C-DBF8C5B90956}" destId="{99D63AEF-6D5B-42F1-9A86-8D01595415F5}" srcOrd="0" destOrd="0" presId="urn:microsoft.com/office/officeart/2018/2/layout/IconVerticalSolidList"/>
    <dgm:cxn modelId="{C508F436-3E24-4728-8CDD-B5D82F918E89}" type="presOf" srcId="{CD519A73-1403-4B7A-B0DB-9B1A0FB942AE}" destId="{9A912557-BD8C-455F-ABD0-76739ECFE5F6}" srcOrd="0" destOrd="0" presId="urn:microsoft.com/office/officeart/2018/2/layout/IconVerticalSolidList"/>
    <dgm:cxn modelId="{E7AD2F7D-825E-434E-9A76-C923E94A242B}" type="presOf" srcId="{66B4CF2F-CE41-442C-8432-B69C12146802}" destId="{740E49DA-7014-4918-80C0-51F8F0D54A1A}" srcOrd="0" destOrd="0" presId="urn:microsoft.com/office/officeart/2018/2/layout/IconVerticalSolidList"/>
    <dgm:cxn modelId="{39327E89-E803-49C1-AFC6-1E9D085821B0}" srcId="{CD519A73-1403-4B7A-B0DB-9B1A0FB942AE}" destId="{46A2EEAB-99F9-4602-AACD-8DB5A2905DE8}" srcOrd="0" destOrd="0" parTransId="{4C4E06C5-003A-4AAD-98D5-F6D607721B5D}" sibTransId="{02CE6EF9-1A53-4750-9F14-82D1FCC3D5A4}"/>
    <dgm:cxn modelId="{53E1A089-D39F-4479-B796-D1C454B156A7}" type="presOf" srcId="{46A2EEAB-99F9-4602-AACD-8DB5A2905DE8}" destId="{421A38F8-9BD0-4365-B55D-2DD1778C7E85}" srcOrd="0" destOrd="0" presId="urn:microsoft.com/office/officeart/2018/2/layout/IconVerticalSolidList"/>
    <dgm:cxn modelId="{95C02994-A546-43D0-8080-3054060037BD}" type="presOf" srcId="{2F0DA504-F715-4D58-B022-488D6653A3EA}" destId="{E60FF459-2040-4567-A430-B12C33CDC726}" srcOrd="0" destOrd="0" presId="urn:microsoft.com/office/officeart/2018/2/layout/IconVerticalSolidList"/>
    <dgm:cxn modelId="{CE67289E-1F35-483E-A22B-466E0E7D3492}" srcId="{CD519A73-1403-4B7A-B0DB-9B1A0FB942AE}" destId="{66B4CF2F-CE41-442C-8432-B69C12146802}" srcOrd="2" destOrd="0" parTransId="{D3FA8773-BFDF-401A-9391-8FD2A5DC316C}" sibTransId="{892EBF57-6955-4B6A-9030-4D26432B6E9F}"/>
    <dgm:cxn modelId="{743D95CD-EBE9-404D-8480-B6817B6CC6D6}" srcId="{CD519A73-1403-4B7A-B0DB-9B1A0FB942AE}" destId="{37537F29-2332-4A13-B79C-DBF8C5B90956}" srcOrd="1" destOrd="0" parTransId="{AAA277CF-285E-4DA5-A5A1-CDBE66C5EBDF}" sibTransId="{A58DB4E0-47CD-465F-8FEC-F203EE214146}"/>
    <dgm:cxn modelId="{9C7D2047-A576-41F6-BD91-F2F0FFF56508}" type="presParOf" srcId="{9A912557-BD8C-455F-ABD0-76739ECFE5F6}" destId="{FAE2FDDB-8AC1-4DB7-AC5C-48FAF5767442}" srcOrd="0" destOrd="0" presId="urn:microsoft.com/office/officeart/2018/2/layout/IconVerticalSolidList"/>
    <dgm:cxn modelId="{F7A913DF-9898-4EBB-AFB9-48EF1A4F49B8}" type="presParOf" srcId="{FAE2FDDB-8AC1-4DB7-AC5C-48FAF5767442}" destId="{AF3E73A9-7A07-4FFB-9E8C-33CC926D0F69}" srcOrd="0" destOrd="0" presId="urn:microsoft.com/office/officeart/2018/2/layout/IconVerticalSolidList"/>
    <dgm:cxn modelId="{A98ECFA1-71EB-4DE0-8E43-B3FC8A0F3450}" type="presParOf" srcId="{FAE2FDDB-8AC1-4DB7-AC5C-48FAF5767442}" destId="{43BB67C2-C163-4BBB-9320-352F335E2022}" srcOrd="1" destOrd="0" presId="urn:microsoft.com/office/officeart/2018/2/layout/IconVerticalSolidList"/>
    <dgm:cxn modelId="{5CA1FFF0-9623-4D4B-9B46-6DA5D903E5AA}" type="presParOf" srcId="{FAE2FDDB-8AC1-4DB7-AC5C-48FAF5767442}" destId="{56F3C208-765A-4AFC-84B0-DB75A1DDE6CD}" srcOrd="2" destOrd="0" presId="urn:microsoft.com/office/officeart/2018/2/layout/IconVerticalSolidList"/>
    <dgm:cxn modelId="{24974271-7FFF-424B-BB30-ECD3EC25DC8B}" type="presParOf" srcId="{FAE2FDDB-8AC1-4DB7-AC5C-48FAF5767442}" destId="{421A38F8-9BD0-4365-B55D-2DD1778C7E85}" srcOrd="3" destOrd="0" presId="urn:microsoft.com/office/officeart/2018/2/layout/IconVerticalSolidList"/>
    <dgm:cxn modelId="{8356914E-2990-4832-9385-E2FCE66FA7DB}" type="presParOf" srcId="{9A912557-BD8C-455F-ABD0-76739ECFE5F6}" destId="{ECAD9AA6-086B-46E7-9655-4DD21DD0DCF3}" srcOrd="1" destOrd="0" presId="urn:microsoft.com/office/officeart/2018/2/layout/IconVerticalSolidList"/>
    <dgm:cxn modelId="{0E66AC3C-ADFA-4287-B70A-14FAB38475A5}" type="presParOf" srcId="{9A912557-BD8C-455F-ABD0-76739ECFE5F6}" destId="{2607D90D-C2D5-4347-9D41-7D0F8227E39E}" srcOrd="2" destOrd="0" presId="urn:microsoft.com/office/officeart/2018/2/layout/IconVerticalSolidList"/>
    <dgm:cxn modelId="{E281BB00-B6E7-4380-A83D-2406AF374788}" type="presParOf" srcId="{2607D90D-C2D5-4347-9D41-7D0F8227E39E}" destId="{6D5CE143-E279-4839-A36D-3F55E7137D02}" srcOrd="0" destOrd="0" presId="urn:microsoft.com/office/officeart/2018/2/layout/IconVerticalSolidList"/>
    <dgm:cxn modelId="{C6115273-03B2-4047-BB8E-E7C0E5276660}" type="presParOf" srcId="{2607D90D-C2D5-4347-9D41-7D0F8227E39E}" destId="{824C25B9-34FC-4025-9FD9-04679C2DA386}" srcOrd="1" destOrd="0" presId="urn:microsoft.com/office/officeart/2018/2/layout/IconVerticalSolidList"/>
    <dgm:cxn modelId="{4E7764D3-82E6-4CC6-87FF-8B499D4D4DA0}" type="presParOf" srcId="{2607D90D-C2D5-4347-9D41-7D0F8227E39E}" destId="{F960CE46-7DED-4581-B842-A441ECDE0AEE}" srcOrd="2" destOrd="0" presId="urn:microsoft.com/office/officeart/2018/2/layout/IconVerticalSolidList"/>
    <dgm:cxn modelId="{1A7A3AD9-6BE9-4263-BDC4-F3E13C1E2B88}" type="presParOf" srcId="{2607D90D-C2D5-4347-9D41-7D0F8227E39E}" destId="{99D63AEF-6D5B-42F1-9A86-8D01595415F5}" srcOrd="3" destOrd="0" presId="urn:microsoft.com/office/officeart/2018/2/layout/IconVerticalSolidList"/>
    <dgm:cxn modelId="{314EF21B-D146-435D-A14B-04CCE9DDA5AB}" type="presParOf" srcId="{9A912557-BD8C-455F-ABD0-76739ECFE5F6}" destId="{00A7E6E7-D919-436F-BCC8-FD214D49471F}" srcOrd="3" destOrd="0" presId="urn:microsoft.com/office/officeart/2018/2/layout/IconVerticalSolidList"/>
    <dgm:cxn modelId="{8B119B39-F80F-4F1C-B1B4-D6A181588C54}" type="presParOf" srcId="{9A912557-BD8C-455F-ABD0-76739ECFE5F6}" destId="{EF712F06-4ACA-48C2-AFF6-948BBF864055}" srcOrd="4" destOrd="0" presId="urn:microsoft.com/office/officeart/2018/2/layout/IconVerticalSolidList"/>
    <dgm:cxn modelId="{7ACB611B-564D-4BEF-BAA3-FC653E325AD3}" type="presParOf" srcId="{EF712F06-4ACA-48C2-AFF6-948BBF864055}" destId="{837F0BCC-FCA6-4604-952D-1DFB370BD45F}" srcOrd="0" destOrd="0" presId="urn:microsoft.com/office/officeart/2018/2/layout/IconVerticalSolidList"/>
    <dgm:cxn modelId="{BE44EF2C-01DB-41C7-B84C-703BDF13CA8F}" type="presParOf" srcId="{EF712F06-4ACA-48C2-AFF6-948BBF864055}" destId="{B432E0E8-F02B-4E87-920E-CDF85B21D389}" srcOrd="1" destOrd="0" presId="urn:microsoft.com/office/officeart/2018/2/layout/IconVerticalSolidList"/>
    <dgm:cxn modelId="{D074A2E3-54DB-484F-8B85-09648F476026}" type="presParOf" srcId="{EF712F06-4ACA-48C2-AFF6-948BBF864055}" destId="{8D88ABC8-6600-42FE-B31E-C1884FD6C989}" srcOrd="2" destOrd="0" presId="urn:microsoft.com/office/officeart/2018/2/layout/IconVerticalSolidList"/>
    <dgm:cxn modelId="{89E75718-FE98-4E9B-8E50-51730C6A1A5D}" type="presParOf" srcId="{EF712F06-4ACA-48C2-AFF6-948BBF864055}" destId="{740E49DA-7014-4918-80C0-51F8F0D54A1A}" srcOrd="3" destOrd="0" presId="urn:microsoft.com/office/officeart/2018/2/layout/IconVerticalSolidList"/>
    <dgm:cxn modelId="{AD20C55D-3735-464F-9921-774EADF118AF}" type="presParOf" srcId="{9A912557-BD8C-455F-ABD0-76739ECFE5F6}" destId="{B46BA890-E2AE-4977-B819-CFDFE866661B}" srcOrd="5" destOrd="0" presId="urn:microsoft.com/office/officeart/2018/2/layout/IconVerticalSolidList"/>
    <dgm:cxn modelId="{F71D8DB3-4DDB-43BF-B6BB-A22DDE4A4743}" type="presParOf" srcId="{9A912557-BD8C-455F-ABD0-76739ECFE5F6}" destId="{852D49DC-0963-4C1F-AE97-20237A484807}" srcOrd="6" destOrd="0" presId="urn:microsoft.com/office/officeart/2018/2/layout/IconVerticalSolidList"/>
    <dgm:cxn modelId="{B1E43CD5-A105-401C-A685-9D5DCA3037D6}" type="presParOf" srcId="{852D49DC-0963-4C1F-AE97-20237A484807}" destId="{6CD7FA0C-8CF9-4405-9097-B6BF21344291}" srcOrd="0" destOrd="0" presId="urn:microsoft.com/office/officeart/2018/2/layout/IconVerticalSolidList"/>
    <dgm:cxn modelId="{1B27F0FE-2E59-4EF4-9E17-6CE93C688A13}" type="presParOf" srcId="{852D49DC-0963-4C1F-AE97-20237A484807}" destId="{A044973D-0057-4FB8-85B3-113F5AF24992}" srcOrd="1" destOrd="0" presId="urn:microsoft.com/office/officeart/2018/2/layout/IconVerticalSolidList"/>
    <dgm:cxn modelId="{43DF55ED-365F-4D50-B1C0-BD380B547E2C}" type="presParOf" srcId="{852D49DC-0963-4C1F-AE97-20237A484807}" destId="{2E33AD38-A5BB-4E4E-98E9-E8137413DA13}" srcOrd="2" destOrd="0" presId="urn:microsoft.com/office/officeart/2018/2/layout/IconVerticalSolidList"/>
    <dgm:cxn modelId="{4E87F97D-4235-4F63-AC41-4C7553DBD25E}" type="presParOf" srcId="{852D49DC-0963-4C1F-AE97-20237A484807}" destId="{E60FF459-2040-4567-A430-B12C33CDC72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A13A98-6FE8-461A-981E-B27494B4003B}">
      <dsp:nvSpPr>
        <dsp:cNvPr id="0" name=""/>
        <dsp:cNvSpPr/>
      </dsp:nvSpPr>
      <dsp:spPr>
        <a:xfrm>
          <a:off x="195461" y="159118"/>
          <a:ext cx="1371985" cy="137198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FED079-46EF-46F4-BD50-229231BEF0C2}">
      <dsp:nvSpPr>
        <dsp:cNvPr id="0" name=""/>
        <dsp:cNvSpPr/>
      </dsp:nvSpPr>
      <dsp:spPr>
        <a:xfrm>
          <a:off x="483578" y="447234"/>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1F1BC6-B96A-40FF-AA2B-5BE7D9C90D4E}">
      <dsp:nvSpPr>
        <dsp:cNvPr id="0" name=""/>
        <dsp:cNvSpPr/>
      </dsp:nvSpPr>
      <dsp:spPr>
        <a:xfrm>
          <a:off x="1687925" y="206149"/>
          <a:ext cx="3581001" cy="127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b="1" i="0" kern="1200" baseline="0" dirty="0"/>
            <a:t>Arduino IDE</a:t>
          </a:r>
          <a:r>
            <a:rPr lang="en-US" sz="1700" b="0" i="0" kern="1200" baseline="0" dirty="0"/>
            <a:t>: Programming environment used to code sensor and actuator interactions using C++.</a:t>
          </a:r>
          <a:endParaRPr lang="en-US" sz="1700" kern="1200" dirty="0"/>
        </a:p>
      </dsp:txBody>
      <dsp:txXfrm>
        <a:off x="1687925" y="206149"/>
        <a:ext cx="3581001" cy="1277921"/>
      </dsp:txXfrm>
    </dsp:sp>
    <dsp:sp modelId="{DBEF1B7F-8A5D-485E-8771-A0F12E7328F5}">
      <dsp:nvSpPr>
        <dsp:cNvPr id="0" name=""/>
        <dsp:cNvSpPr/>
      </dsp:nvSpPr>
      <dsp:spPr>
        <a:xfrm>
          <a:off x="5832420" y="159118"/>
          <a:ext cx="1371985" cy="137198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1899C5-E2AE-4A0A-811D-50964A882D1D}">
      <dsp:nvSpPr>
        <dsp:cNvPr id="0" name=""/>
        <dsp:cNvSpPr/>
      </dsp:nvSpPr>
      <dsp:spPr>
        <a:xfrm>
          <a:off x="6120537" y="447234"/>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2A6449-095F-4DE1-BC09-576044600483}">
      <dsp:nvSpPr>
        <dsp:cNvPr id="0" name=""/>
        <dsp:cNvSpPr/>
      </dsp:nvSpPr>
      <dsp:spPr>
        <a:xfrm>
          <a:off x="7498402" y="159118"/>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b="1" i="0" kern="1200" baseline="0"/>
            <a:t>Python (on Raspberry Pi)</a:t>
          </a:r>
          <a:r>
            <a:rPr lang="en-US" sz="1700" b="0" i="0" kern="1200" baseline="0"/>
            <a:t>: Python scripts process data locally, controlling appliances and communicating with AWS IoT Core.</a:t>
          </a:r>
          <a:endParaRPr lang="en-US" sz="1700" kern="1200"/>
        </a:p>
      </dsp:txBody>
      <dsp:txXfrm>
        <a:off x="7498402" y="159118"/>
        <a:ext cx="3233964" cy="1371985"/>
      </dsp:txXfrm>
    </dsp:sp>
    <dsp:sp modelId="{8393490E-1A8D-4C82-83A0-2E965658BA7C}">
      <dsp:nvSpPr>
        <dsp:cNvPr id="0" name=""/>
        <dsp:cNvSpPr/>
      </dsp:nvSpPr>
      <dsp:spPr>
        <a:xfrm>
          <a:off x="195461" y="2158301"/>
          <a:ext cx="1371985" cy="137198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DF3FDE-2D42-47FA-A2D6-5AE5CF7373CD}">
      <dsp:nvSpPr>
        <dsp:cNvPr id="0" name=""/>
        <dsp:cNvSpPr/>
      </dsp:nvSpPr>
      <dsp:spPr>
        <a:xfrm>
          <a:off x="483578" y="2446418"/>
          <a:ext cx="795751" cy="795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12B33B-131F-45BC-8512-F3ABABD0DB2B}">
      <dsp:nvSpPr>
        <dsp:cNvPr id="0" name=""/>
        <dsp:cNvSpPr/>
      </dsp:nvSpPr>
      <dsp:spPr>
        <a:xfrm>
          <a:off x="1861443" y="2158301"/>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b="1" i="0" kern="1200" baseline="0"/>
            <a:t>AWS IoT Core</a:t>
          </a:r>
          <a:r>
            <a:rPr lang="en-US" sz="1700" b="0" i="0" kern="1200" baseline="0"/>
            <a:t>: Manages the cloud-based storage and real-time monitoring of sensor data.</a:t>
          </a:r>
          <a:endParaRPr lang="en-US" sz="1700" kern="1200"/>
        </a:p>
      </dsp:txBody>
      <dsp:txXfrm>
        <a:off x="1861443" y="2158301"/>
        <a:ext cx="3233964" cy="1371985"/>
      </dsp:txXfrm>
    </dsp:sp>
    <dsp:sp modelId="{A33C1AA1-BD9A-42A9-9D8A-6D64B51F353A}">
      <dsp:nvSpPr>
        <dsp:cNvPr id="0" name=""/>
        <dsp:cNvSpPr/>
      </dsp:nvSpPr>
      <dsp:spPr>
        <a:xfrm>
          <a:off x="5658902" y="2158301"/>
          <a:ext cx="1371985" cy="137198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044409-1673-4A36-8DA3-8A53AD5F075C}">
      <dsp:nvSpPr>
        <dsp:cNvPr id="0" name=""/>
        <dsp:cNvSpPr/>
      </dsp:nvSpPr>
      <dsp:spPr>
        <a:xfrm>
          <a:off x="5947019" y="2446418"/>
          <a:ext cx="795751" cy="795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4D2502-BFC6-4FCE-AE53-D5813D3D2313}">
      <dsp:nvSpPr>
        <dsp:cNvPr id="0" name=""/>
        <dsp:cNvSpPr/>
      </dsp:nvSpPr>
      <dsp:spPr>
        <a:xfrm>
          <a:off x="7324884" y="2158301"/>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b="1" i="0" kern="1200" baseline="0"/>
            <a:t>AWS Lambda</a:t>
          </a:r>
          <a:r>
            <a:rPr lang="en-US" sz="1700" b="0" i="0" kern="1200" baseline="0"/>
            <a:t>: Executes functions when certain conditions are met, such as sending alerts through SNS during a critical event (e.g., smoke detection). </a:t>
          </a:r>
          <a:endParaRPr lang="en-US" sz="1700" kern="1200"/>
        </a:p>
      </dsp:txBody>
      <dsp:txXfrm>
        <a:off x="7324884" y="2158301"/>
        <a:ext cx="3233964" cy="13719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3E73A9-7A07-4FFB-9E8C-33CC926D0F69}">
      <dsp:nvSpPr>
        <dsp:cNvPr id="0" name=""/>
        <dsp:cNvSpPr/>
      </dsp:nvSpPr>
      <dsp:spPr>
        <a:xfrm>
          <a:off x="0" y="2288"/>
          <a:ext cx="6364224" cy="115984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BB67C2-C163-4BBB-9320-352F335E2022}">
      <dsp:nvSpPr>
        <dsp:cNvPr id="0" name=""/>
        <dsp:cNvSpPr/>
      </dsp:nvSpPr>
      <dsp:spPr>
        <a:xfrm>
          <a:off x="350852" y="263253"/>
          <a:ext cx="637913" cy="637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1A38F8-9BD0-4365-B55D-2DD1778C7E85}">
      <dsp:nvSpPr>
        <dsp:cNvPr id="0" name=""/>
        <dsp:cNvSpPr/>
      </dsp:nvSpPr>
      <dsp:spPr>
        <a:xfrm>
          <a:off x="1339618" y="2288"/>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800100">
            <a:lnSpc>
              <a:spcPct val="90000"/>
            </a:lnSpc>
            <a:spcBef>
              <a:spcPct val="0"/>
            </a:spcBef>
            <a:spcAft>
              <a:spcPct val="35000"/>
            </a:spcAft>
            <a:buNone/>
          </a:pPr>
          <a:r>
            <a:rPr lang="en-US" sz="1800" b="1" i="0" kern="1200" baseline="0"/>
            <a:t>AWS IoT Core</a:t>
          </a:r>
          <a:r>
            <a:rPr lang="en-US" sz="1800" b="0" i="0" kern="1200" baseline="0"/>
            <a:t>: </a:t>
          </a:r>
          <a:r>
            <a:rPr lang="en-US" sz="1800" kern="1200"/>
            <a:t>Subscribes a topic from raspberry pi and trigger other AWS services</a:t>
          </a:r>
          <a:r>
            <a:rPr lang="en-US" sz="1800" b="0" i="0" kern="1200" baseline="0"/>
            <a:t> in the cloud.</a:t>
          </a:r>
          <a:endParaRPr lang="en-US" sz="1800" kern="1200"/>
        </a:p>
      </dsp:txBody>
      <dsp:txXfrm>
        <a:off x="1339618" y="2288"/>
        <a:ext cx="5024605" cy="1159843"/>
      </dsp:txXfrm>
    </dsp:sp>
    <dsp:sp modelId="{6D5CE143-E279-4839-A36D-3F55E7137D02}">
      <dsp:nvSpPr>
        <dsp:cNvPr id="0" name=""/>
        <dsp:cNvSpPr/>
      </dsp:nvSpPr>
      <dsp:spPr>
        <a:xfrm>
          <a:off x="0" y="1452092"/>
          <a:ext cx="6364224" cy="115984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4C25B9-34FC-4025-9FD9-04679C2DA386}">
      <dsp:nvSpPr>
        <dsp:cNvPr id="0" name=""/>
        <dsp:cNvSpPr/>
      </dsp:nvSpPr>
      <dsp:spPr>
        <a:xfrm>
          <a:off x="350852" y="1713057"/>
          <a:ext cx="637913" cy="637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D63AEF-6D5B-42F1-9A86-8D01595415F5}">
      <dsp:nvSpPr>
        <dsp:cNvPr id="0" name=""/>
        <dsp:cNvSpPr/>
      </dsp:nvSpPr>
      <dsp:spPr>
        <a:xfrm>
          <a:off x="1339618" y="1452092"/>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800100">
            <a:lnSpc>
              <a:spcPct val="90000"/>
            </a:lnSpc>
            <a:spcBef>
              <a:spcPct val="0"/>
            </a:spcBef>
            <a:spcAft>
              <a:spcPct val="35000"/>
            </a:spcAft>
            <a:buNone/>
          </a:pPr>
          <a:r>
            <a:rPr lang="en-US" sz="1800" b="1" i="0" kern="1200" baseline="0"/>
            <a:t>AWS Lambda</a:t>
          </a:r>
          <a:r>
            <a:rPr lang="en-US" sz="1800" b="0" i="0" kern="1200" baseline="0"/>
            <a:t>: Executes automatic actions like sending alerts via SNS when critical conditions are detected (e.g., smoke or high temperature).</a:t>
          </a:r>
          <a:endParaRPr lang="en-US" sz="1800" kern="1200"/>
        </a:p>
      </dsp:txBody>
      <dsp:txXfrm>
        <a:off x="1339618" y="1452092"/>
        <a:ext cx="5024605" cy="1159843"/>
      </dsp:txXfrm>
    </dsp:sp>
    <dsp:sp modelId="{837F0BCC-FCA6-4604-952D-1DFB370BD45F}">
      <dsp:nvSpPr>
        <dsp:cNvPr id="0" name=""/>
        <dsp:cNvSpPr/>
      </dsp:nvSpPr>
      <dsp:spPr>
        <a:xfrm>
          <a:off x="0" y="2901896"/>
          <a:ext cx="6364224" cy="115984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2E0E8-F02B-4E87-920E-CDF85B21D389}">
      <dsp:nvSpPr>
        <dsp:cNvPr id="0" name=""/>
        <dsp:cNvSpPr/>
      </dsp:nvSpPr>
      <dsp:spPr>
        <a:xfrm>
          <a:off x="350852" y="3162861"/>
          <a:ext cx="637913" cy="637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0E49DA-7014-4918-80C0-51F8F0D54A1A}">
      <dsp:nvSpPr>
        <dsp:cNvPr id="0" name=""/>
        <dsp:cNvSpPr/>
      </dsp:nvSpPr>
      <dsp:spPr>
        <a:xfrm>
          <a:off x="1339618" y="2901896"/>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800100">
            <a:lnSpc>
              <a:spcPct val="90000"/>
            </a:lnSpc>
            <a:spcBef>
              <a:spcPct val="0"/>
            </a:spcBef>
            <a:spcAft>
              <a:spcPct val="35000"/>
            </a:spcAft>
            <a:buNone/>
          </a:pPr>
          <a:r>
            <a:rPr lang="en-US" sz="1800" b="1" i="0" kern="1200" baseline="0"/>
            <a:t>AWS SNS</a:t>
          </a:r>
          <a:r>
            <a:rPr lang="en-US" sz="1800" b="0" i="0" kern="1200" baseline="0"/>
            <a:t>: Sends notifications via email or SMS to the homeowner in case of emergencies. </a:t>
          </a:r>
          <a:endParaRPr lang="en-US" sz="1800" kern="1200"/>
        </a:p>
      </dsp:txBody>
      <dsp:txXfrm>
        <a:off x="1339618" y="2901896"/>
        <a:ext cx="5024605" cy="1159843"/>
      </dsp:txXfrm>
    </dsp:sp>
    <dsp:sp modelId="{6CD7FA0C-8CF9-4405-9097-B6BF21344291}">
      <dsp:nvSpPr>
        <dsp:cNvPr id="0" name=""/>
        <dsp:cNvSpPr/>
      </dsp:nvSpPr>
      <dsp:spPr>
        <a:xfrm>
          <a:off x="0" y="4351700"/>
          <a:ext cx="6364224" cy="115984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44973D-0057-4FB8-85B3-113F5AF24992}">
      <dsp:nvSpPr>
        <dsp:cNvPr id="0" name=""/>
        <dsp:cNvSpPr/>
      </dsp:nvSpPr>
      <dsp:spPr>
        <a:xfrm>
          <a:off x="350852" y="4612665"/>
          <a:ext cx="637913" cy="6379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0FF459-2040-4567-A430-B12C33CDC726}">
      <dsp:nvSpPr>
        <dsp:cNvPr id="0" name=""/>
        <dsp:cNvSpPr/>
      </dsp:nvSpPr>
      <dsp:spPr>
        <a:xfrm>
          <a:off x="1339618" y="4351700"/>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800100">
            <a:lnSpc>
              <a:spcPct val="90000"/>
            </a:lnSpc>
            <a:spcBef>
              <a:spcPct val="0"/>
            </a:spcBef>
            <a:spcAft>
              <a:spcPct val="35000"/>
            </a:spcAft>
            <a:buNone/>
          </a:pPr>
          <a:r>
            <a:rPr lang="en-US" sz="1800" b="1" kern="1200" dirty="0"/>
            <a:t>AWS DynamoDB</a:t>
          </a:r>
          <a:r>
            <a:rPr lang="en-US" sz="1800" kern="1200" dirty="0"/>
            <a:t>: Stores sensors data.</a:t>
          </a:r>
        </a:p>
      </dsp:txBody>
      <dsp:txXfrm>
        <a:off x="1339618" y="4351700"/>
        <a:ext cx="5024605" cy="115984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48766B-B41E-438A-BC56-C92C341E1983}" type="datetimeFigureOut">
              <a:rPr lang="en-GB" smtClean="0"/>
              <a:t>15/09/2024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4A7ABA-E846-470C-AB0D-DD67A357F695}" type="slidenum">
              <a:rPr lang="en-GB" smtClean="0"/>
              <a:t>‹#›</a:t>
            </a:fld>
            <a:endParaRPr lang="en-GB"/>
          </a:p>
        </p:txBody>
      </p:sp>
    </p:spTree>
    <p:extLst>
      <p:ext uri="{BB962C8B-B14F-4D97-AF65-F5344CB8AC3E}">
        <p14:creationId xmlns:p14="http://schemas.microsoft.com/office/powerpoint/2010/main" val="67873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E93DF-EC4A-7C45-AB6A-FC63BC432F2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6864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E93DF-EC4A-7C45-AB6A-FC63BC432F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939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4A7ABA-E846-470C-AB0D-DD67A357F695}" type="slidenum">
              <a:rPr lang="en-GB" smtClean="0"/>
              <a:t>5</a:t>
            </a:fld>
            <a:endParaRPr lang="en-GB"/>
          </a:p>
        </p:txBody>
      </p:sp>
    </p:spTree>
    <p:extLst>
      <p:ext uri="{BB962C8B-B14F-4D97-AF65-F5344CB8AC3E}">
        <p14:creationId xmlns:p14="http://schemas.microsoft.com/office/powerpoint/2010/main" val="3400506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E4A7ABA-E846-470C-AB0D-DD67A357F695}" type="slidenum">
              <a:rPr lang="en-GB" smtClean="0"/>
              <a:t>11</a:t>
            </a:fld>
            <a:endParaRPr lang="en-GB"/>
          </a:p>
        </p:txBody>
      </p:sp>
    </p:spTree>
    <p:extLst>
      <p:ext uri="{BB962C8B-B14F-4D97-AF65-F5344CB8AC3E}">
        <p14:creationId xmlns:p14="http://schemas.microsoft.com/office/powerpoint/2010/main" val="253149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08D44-4843-6D7A-1C96-B34AF4C231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8DF4E33-D5B1-9B7D-4670-B36085F101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0F4EA25-5801-3C9B-3877-E9FBA3224CCA}"/>
              </a:ext>
            </a:extLst>
          </p:cNvPr>
          <p:cNvSpPr>
            <a:spLocks noGrp="1"/>
          </p:cNvSpPr>
          <p:nvPr>
            <p:ph type="dt" sz="half" idx="10"/>
          </p:nvPr>
        </p:nvSpPr>
        <p:spPr/>
        <p:txBody>
          <a:bodyPr/>
          <a:lstStyle/>
          <a:p>
            <a:fld id="{58EEEE5B-9C23-4485-BA4D-EADB78A54500}" type="datetimeFigureOut">
              <a:rPr lang="en-GB" smtClean="0"/>
              <a:t>15/09/2024</a:t>
            </a:fld>
            <a:endParaRPr lang="en-GB"/>
          </a:p>
        </p:txBody>
      </p:sp>
      <p:sp>
        <p:nvSpPr>
          <p:cNvPr id="5" name="Footer Placeholder 4">
            <a:extLst>
              <a:ext uri="{FF2B5EF4-FFF2-40B4-BE49-F238E27FC236}">
                <a16:creationId xmlns:a16="http://schemas.microsoft.com/office/drawing/2014/main" id="{013B0143-EF9C-EE67-900E-1BE2CA6CF5E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112CB27-7079-6EAD-0769-1EC7F3447A82}"/>
              </a:ext>
            </a:extLst>
          </p:cNvPr>
          <p:cNvSpPr>
            <a:spLocks noGrp="1"/>
          </p:cNvSpPr>
          <p:nvPr>
            <p:ph type="sldNum" sz="quarter" idx="12"/>
          </p:nvPr>
        </p:nvSpPr>
        <p:spPr/>
        <p:txBody>
          <a:bodyPr/>
          <a:lstStyle/>
          <a:p>
            <a:fld id="{226264C3-6776-4EDF-8002-F77C6A59C649}" type="slidenum">
              <a:rPr lang="en-GB" smtClean="0"/>
              <a:t>‹#›</a:t>
            </a:fld>
            <a:endParaRPr lang="en-GB"/>
          </a:p>
        </p:txBody>
      </p:sp>
    </p:spTree>
    <p:extLst>
      <p:ext uri="{BB962C8B-B14F-4D97-AF65-F5344CB8AC3E}">
        <p14:creationId xmlns:p14="http://schemas.microsoft.com/office/powerpoint/2010/main" val="2874737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EAF29-E148-EACD-F5A7-D0C0F8E2410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8B66BB2-3455-C0E7-2E59-9806936ADD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3E08C5-AE89-A5AC-7774-4D20C8C04875}"/>
              </a:ext>
            </a:extLst>
          </p:cNvPr>
          <p:cNvSpPr>
            <a:spLocks noGrp="1"/>
          </p:cNvSpPr>
          <p:nvPr>
            <p:ph type="dt" sz="half" idx="10"/>
          </p:nvPr>
        </p:nvSpPr>
        <p:spPr/>
        <p:txBody>
          <a:bodyPr/>
          <a:lstStyle/>
          <a:p>
            <a:fld id="{58EEEE5B-9C23-4485-BA4D-EADB78A54500}" type="datetimeFigureOut">
              <a:rPr lang="en-GB" smtClean="0"/>
              <a:t>15/09/2024</a:t>
            </a:fld>
            <a:endParaRPr lang="en-GB"/>
          </a:p>
        </p:txBody>
      </p:sp>
      <p:sp>
        <p:nvSpPr>
          <p:cNvPr id="5" name="Footer Placeholder 4">
            <a:extLst>
              <a:ext uri="{FF2B5EF4-FFF2-40B4-BE49-F238E27FC236}">
                <a16:creationId xmlns:a16="http://schemas.microsoft.com/office/drawing/2014/main" id="{C0A3F846-A453-EB49-D21B-65C39485D7B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F5059F8-7539-8D0B-7B60-98DFCC8A5728}"/>
              </a:ext>
            </a:extLst>
          </p:cNvPr>
          <p:cNvSpPr>
            <a:spLocks noGrp="1"/>
          </p:cNvSpPr>
          <p:nvPr>
            <p:ph type="sldNum" sz="quarter" idx="12"/>
          </p:nvPr>
        </p:nvSpPr>
        <p:spPr/>
        <p:txBody>
          <a:bodyPr/>
          <a:lstStyle/>
          <a:p>
            <a:fld id="{226264C3-6776-4EDF-8002-F77C6A59C649}" type="slidenum">
              <a:rPr lang="en-GB" smtClean="0"/>
              <a:t>‹#›</a:t>
            </a:fld>
            <a:endParaRPr lang="en-GB"/>
          </a:p>
        </p:txBody>
      </p:sp>
    </p:spTree>
    <p:extLst>
      <p:ext uri="{BB962C8B-B14F-4D97-AF65-F5344CB8AC3E}">
        <p14:creationId xmlns:p14="http://schemas.microsoft.com/office/powerpoint/2010/main" val="233582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7DF068-62F1-485A-4A46-913CF3DBCF2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37AA83B-8EE8-6779-ABE7-F1ED84F01B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AE623-2428-EB88-B349-0864BCFD39B6}"/>
              </a:ext>
            </a:extLst>
          </p:cNvPr>
          <p:cNvSpPr>
            <a:spLocks noGrp="1"/>
          </p:cNvSpPr>
          <p:nvPr>
            <p:ph type="dt" sz="half" idx="10"/>
          </p:nvPr>
        </p:nvSpPr>
        <p:spPr/>
        <p:txBody>
          <a:bodyPr/>
          <a:lstStyle/>
          <a:p>
            <a:fld id="{58EEEE5B-9C23-4485-BA4D-EADB78A54500}" type="datetimeFigureOut">
              <a:rPr lang="en-GB" smtClean="0"/>
              <a:t>15/09/2024</a:t>
            </a:fld>
            <a:endParaRPr lang="en-GB"/>
          </a:p>
        </p:txBody>
      </p:sp>
      <p:sp>
        <p:nvSpPr>
          <p:cNvPr id="5" name="Footer Placeholder 4">
            <a:extLst>
              <a:ext uri="{FF2B5EF4-FFF2-40B4-BE49-F238E27FC236}">
                <a16:creationId xmlns:a16="http://schemas.microsoft.com/office/drawing/2014/main" id="{C925D69E-84A4-CBC1-5B15-47AF9276721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2E4BC0B-1A61-860E-AC0D-DFE19FC65F2B}"/>
              </a:ext>
            </a:extLst>
          </p:cNvPr>
          <p:cNvSpPr>
            <a:spLocks noGrp="1"/>
          </p:cNvSpPr>
          <p:nvPr>
            <p:ph type="sldNum" sz="quarter" idx="12"/>
          </p:nvPr>
        </p:nvSpPr>
        <p:spPr/>
        <p:txBody>
          <a:bodyPr/>
          <a:lstStyle/>
          <a:p>
            <a:fld id="{226264C3-6776-4EDF-8002-F77C6A59C649}" type="slidenum">
              <a:rPr lang="en-GB" smtClean="0"/>
              <a:t>‹#›</a:t>
            </a:fld>
            <a:endParaRPr lang="en-GB"/>
          </a:p>
        </p:txBody>
      </p:sp>
    </p:spTree>
    <p:extLst>
      <p:ext uri="{BB962C8B-B14F-4D97-AF65-F5344CB8AC3E}">
        <p14:creationId xmlns:p14="http://schemas.microsoft.com/office/powerpoint/2010/main" val="36021679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5095674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81711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8171176" cy="523220"/>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1721283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7CCC43-D20D-3547-4C5C-B84BCD5F6C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175696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846281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2648645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0541046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10541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239894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25399-9F24-7C50-BF79-9CA1B559B7F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72185E-99EC-D78A-DEAB-F10FA46AED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49C5CB-15A1-B031-D947-65619EE7CC89}"/>
              </a:ext>
            </a:extLst>
          </p:cNvPr>
          <p:cNvSpPr>
            <a:spLocks noGrp="1"/>
          </p:cNvSpPr>
          <p:nvPr>
            <p:ph type="dt" sz="half" idx="10"/>
          </p:nvPr>
        </p:nvSpPr>
        <p:spPr/>
        <p:txBody>
          <a:bodyPr/>
          <a:lstStyle/>
          <a:p>
            <a:fld id="{58EEEE5B-9C23-4485-BA4D-EADB78A54500}" type="datetimeFigureOut">
              <a:rPr lang="en-GB" smtClean="0"/>
              <a:t>15/09/2024</a:t>
            </a:fld>
            <a:endParaRPr lang="en-GB"/>
          </a:p>
        </p:txBody>
      </p:sp>
      <p:sp>
        <p:nvSpPr>
          <p:cNvPr id="5" name="Footer Placeholder 4">
            <a:extLst>
              <a:ext uri="{FF2B5EF4-FFF2-40B4-BE49-F238E27FC236}">
                <a16:creationId xmlns:a16="http://schemas.microsoft.com/office/drawing/2014/main" id="{9928C43D-0C21-E5EF-9F6D-3A703487B9F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305B25-1AC7-512F-C65C-9E5CEE914C96}"/>
              </a:ext>
            </a:extLst>
          </p:cNvPr>
          <p:cNvSpPr>
            <a:spLocks noGrp="1"/>
          </p:cNvSpPr>
          <p:nvPr>
            <p:ph type="sldNum" sz="quarter" idx="12"/>
          </p:nvPr>
        </p:nvSpPr>
        <p:spPr/>
        <p:txBody>
          <a:bodyPr/>
          <a:lstStyle/>
          <a:p>
            <a:fld id="{226264C3-6776-4EDF-8002-F77C6A59C649}" type="slidenum">
              <a:rPr lang="en-GB" smtClean="0"/>
              <a:t>‹#›</a:t>
            </a:fld>
            <a:endParaRPr lang="en-GB"/>
          </a:p>
        </p:txBody>
      </p:sp>
    </p:spTree>
    <p:extLst>
      <p:ext uri="{BB962C8B-B14F-4D97-AF65-F5344CB8AC3E}">
        <p14:creationId xmlns:p14="http://schemas.microsoft.com/office/powerpoint/2010/main" val="1791410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1679638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4074745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4048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274603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 uri="{C183D7F6-B498-43B3-948B-1728B52AA6E4}">
                <adec:decorative xmlns:adec="http://schemas.microsoft.com/office/drawing/2017/decorative" val="0"/>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5248555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E55DBD91-59FF-4653-822D-8AD6FCA291B2}"/>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613BDA1A-1CBB-8E43-A453-55D625CBA08B}"/>
                </a:ext>
                <a:ext uri="{C183D7F6-B498-43B3-948B-1728B52AA6E4}">
                  <adec:decorative xmlns:adec="http://schemas.microsoft.com/office/drawing/2017/decorative" val="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11614339" cy="644278"/>
          </a:xfrm>
        </p:spPr>
        <p:txBody>
          <a:bodyPr/>
          <a:lstStyle/>
          <a:p>
            <a:endParaRPr lang="en-US" dirty="0"/>
          </a:p>
        </p:txBody>
      </p:sp>
    </p:spTree>
    <p:extLst>
      <p:ext uri="{BB962C8B-B14F-4D97-AF65-F5344CB8AC3E}">
        <p14:creationId xmlns:p14="http://schemas.microsoft.com/office/powerpoint/2010/main" val="20745769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50594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7112741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baground">
            <a:extLst>
              <a:ext uri="{FF2B5EF4-FFF2-40B4-BE49-F238E27FC236}">
                <a16:creationId xmlns:a16="http://schemas.microsoft.com/office/drawing/2014/main" id="{24165E9F-88A0-4663-BF3D-968B84D75F74}"/>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ervIcons">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7" name="resourceIcons">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4379858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descr="Violet border.">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992506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1D9E5-9318-0B07-4F99-9BC148DC1D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D98A3E0-4850-3573-05CA-7F0E72C90A4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7E4B49-8DE9-D0A4-8825-066D159B1102}"/>
              </a:ext>
            </a:extLst>
          </p:cNvPr>
          <p:cNvSpPr>
            <a:spLocks noGrp="1"/>
          </p:cNvSpPr>
          <p:nvPr>
            <p:ph type="dt" sz="half" idx="10"/>
          </p:nvPr>
        </p:nvSpPr>
        <p:spPr/>
        <p:txBody>
          <a:bodyPr/>
          <a:lstStyle/>
          <a:p>
            <a:fld id="{58EEEE5B-9C23-4485-BA4D-EADB78A54500}" type="datetimeFigureOut">
              <a:rPr lang="en-GB" smtClean="0"/>
              <a:t>15/09/2024</a:t>
            </a:fld>
            <a:endParaRPr lang="en-GB"/>
          </a:p>
        </p:txBody>
      </p:sp>
      <p:sp>
        <p:nvSpPr>
          <p:cNvPr id="5" name="Footer Placeholder 4">
            <a:extLst>
              <a:ext uri="{FF2B5EF4-FFF2-40B4-BE49-F238E27FC236}">
                <a16:creationId xmlns:a16="http://schemas.microsoft.com/office/drawing/2014/main" id="{A24BF7C4-1156-5DBA-5058-4188D088191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6E90D90-EAC3-79BD-F84A-CB36658C0235}"/>
              </a:ext>
            </a:extLst>
          </p:cNvPr>
          <p:cNvSpPr>
            <a:spLocks noGrp="1"/>
          </p:cNvSpPr>
          <p:nvPr>
            <p:ph type="sldNum" sz="quarter" idx="12"/>
          </p:nvPr>
        </p:nvSpPr>
        <p:spPr/>
        <p:txBody>
          <a:bodyPr/>
          <a:lstStyle/>
          <a:p>
            <a:fld id="{226264C3-6776-4EDF-8002-F77C6A59C649}" type="slidenum">
              <a:rPr lang="en-GB" smtClean="0"/>
              <a:t>‹#›</a:t>
            </a:fld>
            <a:endParaRPr lang="en-GB"/>
          </a:p>
        </p:txBody>
      </p:sp>
    </p:spTree>
    <p:extLst>
      <p:ext uri="{BB962C8B-B14F-4D97-AF65-F5344CB8AC3E}">
        <p14:creationId xmlns:p14="http://schemas.microsoft.com/office/powerpoint/2010/main" val="21991462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6204210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D640936-4DFF-42C0-83B1-59DF52458828}"/>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1141428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 uri="{C183D7F6-B498-43B3-948B-1728B52AA6E4}">
                <adec:decorative xmlns:adec="http://schemas.microsoft.com/office/drawing/2017/decorative" val="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5089367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FE73D7B2-348F-4CAE-9CCC-8E93AFD97C31}"/>
              </a:ext>
              <a:ext uri="{C183D7F6-B498-43B3-948B-1728B52AA6E4}">
                <adec:decorative xmlns:adec="http://schemas.microsoft.com/office/drawing/2017/decorative" val="1"/>
              </a:ext>
            </a:extLst>
          </p:cNvPr>
          <p:cNvGrpSpPr/>
          <p:nvPr userDrawn="1"/>
        </p:nvGrpSpPr>
        <p:grpSpPr>
          <a:xfrm>
            <a:off x="0" y="1009650"/>
            <a:ext cx="12191999" cy="4913313"/>
            <a:chOff x="0" y="1009650"/>
            <a:chExt cx="12191999"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357288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51DF3A4-48ED-4CD2-9513-7E2C8A630E06}"/>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9215323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DED0519-3CA3-4613-B9CF-C882D1FC7069}"/>
              </a:ext>
              <a:ext uri="{C183D7F6-B498-43B3-948B-1728B52AA6E4}">
                <adec:decorative xmlns:adec="http://schemas.microsoft.com/office/drawing/2017/decorative" val="0"/>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4073049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07052761-18F4-4F17-9791-EFBDB99E3038}"/>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0676645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3568650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A5E7D35-EF2F-4930-9869-E75AEBD7B08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5770036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2450AE92-541C-4A10-B87D-AD0EB3F76908}"/>
              </a:ext>
              <a:ext uri="{C183D7F6-B498-43B3-948B-1728B52AA6E4}">
                <adec:decorative xmlns:adec="http://schemas.microsoft.com/office/drawing/2017/decorative" val="1"/>
              </a:ext>
            </a:extLst>
          </p:cNvPr>
          <p:cNvGrpSpPr/>
          <p:nvPr userDrawn="1"/>
        </p:nvGrpSpPr>
        <p:grpSpPr>
          <a:xfrm>
            <a:off x="0" y="1009650"/>
            <a:ext cx="12191999" cy="4913313"/>
            <a:chOff x="0" y="1009650"/>
            <a:chExt cx="12191999"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855280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DC20D-F0D0-68E3-3B4C-88549CCB75C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B953578-0127-BE71-12AE-E07D9186FE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8CA85AD-D9D7-10EA-5AA0-EFCABB950D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B820569-9CCC-BCEA-6D93-929CAFA62EE1}"/>
              </a:ext>
            </a:extLst>
          </p:cNvPr>
          <p:cNvSpPr>
            <a:spLocks noGrp="1"/>
          </p:cNvSpPr>
          <p:nvPr>
            <p:ph type="dt" sz="half" idx="10"/>
          </p:nvPr>
        </p:nvSpPr>
        <p:spPr/>
        <p:txBody>
          <a:bodyPr/>
          <a:lstStyle/>
          <a:p>
            <a:fld id="{58EEEE5B-9C23-4485-BA4D-EADB78A54500}" type="datetimeFigureOut">
              <a:rPr lang="en-GB" smtClean="0"/>
              <a:t>15/09/2024</a:t>
            </a:fld>
            <a:endParaRPr lang="en-GB"/>
          </a:p>
        </p:txBody>
      </p:sp>
      <p:sp>
        <p:nvSpPr>
          <p:cNvPr id="6" name="Footer Placeholder 5">
            <a:extLst>
              <a:ext uri="{FF2B5EF4-FFF2-40B4-BE49-F238E27FC236}">
                <a16:creationId xmlns:a16="http://schemas.microsoft.com/office/drawing/2014/main" id="{0FDE0B87-E9F7-5223-D37B-8A6E8C1D85C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CD657FA-B712-ED03-4FE4-EBBC507EF152}"/>
              </a:ext>
            </a:extLst>
          </p:cNvPr>
          <p:cNvSpPr>
            <a:spLocks noGrp="1"/>
          </p:cNvSpPr>
          <p:nvPr>
            <p:ph type="sldNum" sz="quarter" idx="12"/>
          </p:nvPr>
        </p:nvSpPr>
        <p:spPr/>
        <p:txBody>
          <a:bodyPr/>
          <a:lstStyle/>
          <a:p>
            <a:fld id="{226264C3-6776-4EDF-8002-F77C6A59C649}" type="slidenum">
              <a:rPr lang="en-GB" smtClean="0"/>
              <a:t>‹#›</a:t>
            </a:fld>
            <a:endParaRPr lang="en-GB"/>
          </a:p>
        </p:txBody>
      </p:sp>
    </p:spTree>
    <p:extLst>
      <p:ext uri="{BB962C8B-B14F-4D97-AF65-F5344CB8AC3E}">
        <p14:creationId xmlns:p14="http://schemas.microsoft.com/office/powerpoint/2010/main" val="4384085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6974898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EB4FE19-FF32-41DE-A8E0-B4805BD93370}"/>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1535738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6034396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CD41E53D-56D4-4C82-898B-01CE38AB7C35}"/>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40" cy="563562"/>
          </a:xfrm>
        </p:spPr>
        <p:txBody>
          <a:bodyPr/>
          <a:lstStyle/>
          <a:p>
            <a:endParaRPr lang="en-US" dirty="0"/>
          </a:p>
        </p:txBody>
      </p:sp>
    </p:spTree>
    <p:extLst>
      <p:ext uri="{BB962C8B-B14F-4D97-AF65-F5344CB8AC3E}">
        <p14:creationId xmlns:p14="http://schemas.microsoft.com/office/powerpoint/2010/main" val="19381167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49E57066-5E26-4217-86BB-ED6E4B3CCA01}"/>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3820568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7640546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D6C1638-F7A9-4E9D-BF49-37BD4311D087}"/>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0E2F0230-E8CE-DC44-BE47-8907F62C997D}"/>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831671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2040996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6C7A4-9ABA-0204-E333-DC19DD560FD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C345342-870F-998F-86DE-E198A3E782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556F14-191D-742F-9FC1-23B7C4EC85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84A131B-122A-B913-1786-77DBB766F1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BA38FC-1A34-37EF-D4B9-8983984B17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7DFDC14-BF3A-3A91-B234-DA3CD31A7038}"/>
              </a:ext>
            </a:extLst>
          </p:cNvPr>
          <p:cNvSpPr>
            <a:spLocks noGrp="1"/>
          </p:cNvSpPr>
          <p:nvPr>
            <p:ph type="dt" sz="half" idx="10"/>
          </p:nvPr>
        </p:nvSpPr>
        <p:spPr/>
        <p:txBody>
          <a:bodyPr/>
          <a:lstStyle/>
          <a:p>
            <a:fld id="{58EEEE5B-9C23-4485-BA4D-EADB78A54500}" type="datetimeFigureOut">
              <a:rPr lang="en-GB" smtClean="0"/>
              <a:t>15/09/2024</a:t>
            </a:fld>
            <a:endParaRPr lang="en-GB"/>
          </a:p>
        </p:txBody>
      </p:sp>
      <p:sp>
        <p:nvSpPr>
          <p:cNvPr id="8" name="Footer Placeholder 7">
            <a:extLst>
              <a:ext uri="{FF2B5EF4-FFF2-40B4-BE49-F238E27FC236}">
                <a16:creationId xmlns:a16="http://schemas.microsoft.com/office/drawing/2014/main" id="{D5395704-52FC-741E-3335-E99A1FA5E6C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79D9D29-738A-13BF-78F9-B1AC92B0CBC9}"/>
              </a:ext>
            </a:extLst>
          </p:cNvPr>
          <p:cNvSpPr>
            <a:spLocks noGrp="1"/>
          </p:cNvSpPr>
          <p:nvPr>
            <p:ph type="sldNum" sz="quarter" idx="12"/>
          </p:nvPr>
        </p:nvSpPr>
        <p:spPr/>
        <p:txBody>
          <a:bodyPr/>
          <a:lstStyle/>
          <a:p>
            <a:fld id="{226264C3-6776-4EDF-8002-F77C6A59C649}" type="slidenum">
              <a:rPr lang="en-GB" smtClean="0"/>
              <a:t>‹#›</a:t>
            </a:fld>
            <a:endParaRPr lang="en-GB"/>
          </a:p>
        </p:txBody>
      </p:sp>
    </p:spTree>
    <p:extLst>
      <p:ext uri="{BB962C8B-B14F-4D97-AF65-F5344CB8AC3E}">
        <p14:creationId xmlns:p14="http://schemas.microsoft.com/office/powerpoint/2010/main" val="963329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FF278-0D5A-D8FC-C368-63C89795951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A1207AE-1DA5-27B3-0FEB-FE472D04D689}"/>
              </a:ext>
            </a:extLst>
          </p:cNvPr>
          <p:cNvSpPr>
            <a:spLocks noGrp="1"/>
          </p:cNvSpPr>
          <p:nvPr>
            <p:ph type="dt" sz="half" idx="10"/>
          </p:nvPr>
        </p:nvSpPr>
        <p:spPr/>
        <p:txBody>
          <a:bodyPr/>
          <a:lstStyle/>
          <a:p>
            <a:fld id="{58EEEE5B-9C23-4485-BA4D-EADB78A54500}" type="datetimeFigureOut">
              <a:rPr lang="en-GB" smtClean="0"/>
              <a:t>15/09/2024</a:t>
            </a:fld>
            <a:endParaRPr lang="en-GB"/>
          </a:p>
        </p:txBody>
      </p:sp>
      <p:sp>
        <p:nvSpPr>
          <p:cNvPr id="4" name="Footer Placeholder 3">
            <a:extLst>
              <a:ext uri="{FF2B5EF4-FFF2-40B4-BE49-F238E27FC236}">
                <a16:creationId xmlns:a16="http://schemas.microsoft.com/office/drawing/2014/main" id="{8EAE6C05-6A6F-20F0-140D-48E80861A36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2B9600F-E3F5-B73F-1866-F5FA3BED0524}"/>
              </a:ext>
            </a:extLst>
          </p:cNvPr>
          <p:cNvSpPr>
            <a:spLocks noGrp="1"/>
          </p:cNvSpPr>
          <p:nvPr>
            <p:ph type="sldNum" sz="quarter" idx="12"/>
          </p:nvPr>
        </p:nvSpPr>
        <p:spPr/>
        <p:txBody>
          <a:bodyPr/>
          <a:lstStyle/>
          <a:p>
            <a:fld id="{226264C3-6776-4EDF-8002-F77C6A59C649}" type="slidenum">
              <a:rPr lang="en-GB" smtClean="0"/>
              <a:t>‹#›</a:t>
            </a:fld>
            <a:endParaRPr lang="en-GB"/>
          </a:p>
        </p:txBody>
      </p:sp>
    </p:spTree>
    <p:extLst>
      <p:ext uri="{BB962C8B-B14F-4D97-AF65-F5344CB8AC3E}">
        <p14:creationId xmlns:p14="http://schemas.microsoft.com/office/powerpoint/2010/main" val="2553024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38D410-5F5F-F885-381B-64250904C040}"/>
              </a:ext>
            </a:extLst>
          </p:cNvPr>
          <p:cNvSpPr>
            <a:spLocks noGrp="1"/>
          </p:cNvSpPr>
          <p:nvPr>
            <p:ph type="dt" sz="half" idx="10"/>
          </p:nvPr>
        </p:nvSpPr>
        <p:spPr/>
        <p:txBody>
          <a:bodyPr/>
          <a:lstStyle/>
          <a:p>
            <a:fld id="{58EEEE5B-9C23-4485-BA4D-EADB78A54500}" type="datetimeFigureOut">
              <a:rPr lang="en-GB" smtClean="0"/>
              <a:t>15/09/2024</a:t>
            </a:fld>
            <a:endParaRPr lang="en-GB"/>
          </a:p>
        </p:txBody>
      </p:sp>
      <p:sp>
        <p:nvSpPr>
          <p:cNvPr id="3" name="Footer Placeholder 2">
            <a:extLst>
              <a:ext uri="{FF2B5EF4-FFF2-40B4-BE49-F238E27FC236}">
                <a16:creationId xmlns:a16="http://schemas.microsoft.com/office/drawing/2014/main" id="{2FEDAA5B-A1BB-9A32-E8FB-9C2E5DCC97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E07566F-7CF3-F2C9-E003-6BDFC2AD537C}"/>
              </a:ext>
            </a:extLst>
          </p:cNvPr>
          <p:cNvSpPr>
            <a:spLocks noGrp="1"/>
          </p:cNvSpPr>
          <p:nvPr>
            <p:ph type="sldNum" sz="quarter" idx="12"/>
          </p:nvPr>
        </p:nvSpPr>
        <p:spPr/>
        <p:txBody>
          <a:bodyPr/>
          <a:lstStyle/>
          <a:p>
            <a:fld id="{226264C3-6776-4EDF-8002-F77C6A59C649}" type="slidenum">
              <a:rPr lang="en-GB" smtClean="0"/>
              <a:t>‹#›</a:t>
            </a:fld>
            <a:endParaRPr lang="en-GB"/>
          </a:p>
        </p:txBody>
      </p:sp>
    </p:spTree>
    <p:extLst>
      <p:ext uri="{BB962C8B-B14F-4D97-AF65-F5344CB8AC3E}">
        <p14:creationId xmlns:p14="http://schemas.microsoft.com/office/powerpoint/2010/main" val="4292812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C67D4-2FF0-AC46-9AED-C2E2673DEC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FB50996-3674-1B89-4F19-FE806F2509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C24DB48-C4BD-61AD-5847-B4B7C17697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E221C5-C38C-1685-5E96-04FC9CECA361}"/>
              </a:ext>
            </a:extLst>
          </p:cNvPr>
          <p:cNvSpPr>
            <a:spLocks noGrp="1"/>
          </p:cNvSpPr>
          <p:nvPr>
            <p:ph type="dt" sz="half" idx="10"/>
          </p:nvPr>
        </p:nvSpPr>
        <p:spPr/>
        <p:txBody>
          <a:bodyPr/>
          <a:lstStyle/>
          <a:p>
            <a:fld id="{58EEEE5B-9C23-4485-BA4D-EADB78A54500}" type="datetimeFigureOut">
              <a:rPr lang="en-GB" smtClean="0"/>
              <a:t>15/09/2024</a:t>
            </a:fld>
            <a:endParaRPr lang="en-GB"/>
          </a:p>
        </p:txBody>
      </p:sp>
      <p:sp>
        <p:nvSpPr>
          <p:cNvPr id="6" name="Footer Placeholder 5">
            <a:extLst>
              <a:ext uri="{FF2B5EF4-FFF2-40B4-BE49-F238E27FC236}">
                <a16:creationId xmlns:a16="http://schemas.microsoft.com/office/drawing/2014/main" id="{DE0ABABB-7143-4B49-16C4-8F54D0798E6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1339733-E86A-FCED-3202-CEED4BEFBA41}"/>
              </a:ext>
            </a:extLst>
          </p:cNvPr>
          <p:cNvSpPr>
            <a:spLocks noGrp="1"/>
          </p:cNvSpPr>
          <p:nvPr>
            <p:ph type="sldNum" sz="quarter" idx="12"/>
          </p:nvPr>
        </p:nvSpPr>
        <p:spPr/>
        <p:txBody>
          <a:bodyPr/>
          <a:lstStyle/>
          <a:p>
            <a:fld id="{226264C3-6776-4EDF-8002-F77C6A59C649}" type="slidenum">
              <a:rPr lang="en-GB" smtClean="0"/>
              <a:t>‹#›</a:t>
            </a:fld>
            <a:endParaRPr lang="en-GB"/>
          </a:p>
        </p:txBody>
      </p:sp>
    </p:spTree>
    <p:extLst>
      <p:ext uri="{BB962C8B-B14F-4D97-AF65-F5344CB8AC3E}">
        <p14:creationId xmlns:p14="http://schemas.microsoft.com/office/powerpoint/2010/main" val="402628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23BDA-0CE7-A488-CDD4-EE5AFCF07A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E38CA7B-F4FA-19B8-A6D3-3E52CAB54B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67CAF2D-1C8D-0E97-6E74-0FEA389ACC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86831C-9F77-8172-213C-9579A4E8F23C}"/>
              </a:ext>
            </a:extLst>
          </p:cNvPr>
          <p:cNvSpPr>
            <a:spLocks noGrp="1"/>
          </p:cNvSpPr>
          <p:nvPr>
            <p:ph type="dt" sz="half" idx="10"/>
          </p:nvPr>
        </p:nvSpPr>
        <p:spPr/>
        <p:txBody>
          <a:bodyPr/>
          <a:lstStyle/>
          <a:p>
            <a:fld id="{58EEEE5B-9C23-4485-BA4D-EADB78A54500}" type="datetimeFigureOut">
              <a:rPr lang="en-GB" smtClean="0"/>
              <a:t>15/09/2024</a:t>
            </a:fld>
            <a:endParaRPr lang="en-GB"/>
          </a:p>
        </p:txBody>
      </p:sp>
      <p:sp>
        <p:nvSpPr>
          <p:cNvPr id="6" name="Footer Placeholder 5">
            <a:extLst>
              <a:ext uri="{FF2B5EF4-FFF2-40B4-BE49-F238E27FC236}">
                <a16:creationId xmlns:a16="http://schemas.microsoft.com/office/drawing/2014/main" id="{C4024C79-D1BB-E8C5-8FA5-D3726C19076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04EE28D-B149-9030-BE57-19A6F91B2F0A}"/>
              </a:ext>
            </a:extLst>
          </p:cNvPr>
          <p:cNvSpPr>
            <a:spLocks noGrp="1"/>
          </p:cNvSpPr>
          <p:nvPr>
            <p:ph type="sldNum" sz="quarter" idx="12"/>
          </p:nvPr>
        </p:nvSpPr>
        <p:spPr/>
        <p:txBody>
          <a:bodyPr/>
          <a:lstStyle/>
          <a:p>
            <a:fld id="{226264C3-6776-4EDF-8002-F77C6A59C649}" type="slidenum">
              <a:rPr lang="en-GB" smtClean="0"/>
              <a:t>‹#›</a:t>
            </a:fld>
            <a:endParaRPr lang="en-GB"/>
          </a:p>
        </p:txBody>
      </p:sp>
    </p:spTree>
    <p:extLst>
      <p:ext uri="{BB962C8B-B14F-4D97-AF65-F5344CB8AC3E}">
        <p14:creationId xmlns:p14="http://schemas.microsoft.com/office/powerpoint/2010/main" val="321529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image" Target="../media/image1.pn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0FBC54-0629-FB3B-010B-441ECF8858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8D091DC-82B8-7210-92AB-3B302F5360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25C587D-6572-D263-51B3-4CE6FB16A4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8EEEE5B-9C23-4485-BA4D-EADB78A54500}" type="datetimeFigureOut">
              <a:rPr lang="en-GB" smtClean="0"/>
              <a:t>15/09/2024</a:t>
            </a:fld>
            <a:endParaRPr lang="en-GB"/>
          </a:p>
        </p:txBody>
      </p:sp>
      <p:sp>
        <p:nvSpPr>
          <p:cNvPr id="5" name="Footer Placeholder 4">
            <a:extLst>
              <a:ext uri="{FF2B5EF4-FFF2-40B4-BE49-F238E27FC236}">
                <a16:creationId xmlns:a16="http://schemas.microsoft.com/office/drawing/2014/main" id="{ACAC9740-B4F3-71EC-53D3-BB65430C33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87FB26BF-E8A2-8785-F5E7-0BDDDA6A99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26264C3-6776-4EDF-8002-F77C6A59C649}" type="slidenum">
              <a:rPr lang="en-GB" smtClean="0"/>
              <a:t>‹#›</a:t>
            </a:fld>
            <a:endParaRPr lang="en-GB"/>
          </a:p>
        </p:txBody>
      </p:sp>
    </p:spTree>
    <p:extLst>
      <p:ext uri="{BB962C8B-B14F-4D97-AF65-F5344CB8AC3E}">
        <p14:creationId xmlns:p14="http://schemas.microsoft.com/office/powerpoint/2010/main" val="13236712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7B2FC3-8AFF-AC61-2B5F-77B181CF3F3C}"/>
              </a:ext>
              <a:ext uri="{C183D7F6-B498-43B3-948B-1728B52AA6E4}">
                <adec:decorative xmlns:adec="http://schemas.microsoft.com/office/drawing/2017/decorative" val="1"/>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336720" y="6338002"/>
            <a:ext cx="365760" cy="219048"/>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tx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tx2"/>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Tree>
    <p:extLst>
      <p:ext uri="{BB962C8B-B14F-4D97-AF65-F5344CB8AC3E}">
        <p14:creationId xmlns:p14="http://schemas.microsoft.com/office/powerpoint/2010/main" val="82828523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Lst>
  <p:hf hdr="0" dt="0"/>
  <p:txStyles>
    <p:titleStyle>
      <a:lvl1pPr algn="l" rtl="0" eaLnBrk="0" fontAlgn="base" hangingPunct="0">
        <a:lnSpc>
          <a:spcPct val="90000"/>
        </a:lnSpc>
        <a:spcBef>
          <a:spcPct val="0"/>
        </a:spcBef>
        <a:spcAft>
          <a:spcPct val="0"/>
        </a:spcAft>
        <a:defRPr sz="2800" b="1" kern="1200">
          <a:solidFill>
            <a:schemeClr val="tx2"/>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pn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8.png"/><Relationship Id="rId2"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a:xfrm>
            <a:off x="1168711" y="1110666"/>
            <a:ext cx="10335031" cy="2827153"/>
          </a:xfrm>
        </p:spPr>
        <p:txBody>
          <a:bodyPr vert="horz" lIns="91440" tIns="45720" rIns="91440" bIns="45720" rtlCol="0" anchor="b">
            <a:noAutofit/>
          </a:bodyPr>
          <a:lstStyle/>
          <a:p>
            <a:pPr algn="ctr" eaLnBrk="1" hangingPunct="1">
              <a:tabLst>
                <a:tab pos="10971213" algn="l"/>
              </a:tabLst>
            </a:pPr>
            <a:r>
              <a:rPr lang="en-US" altLang="en-US" sz="1800" kern="1200" dirty="0">
                <a:solidFill>
                  <a:schemeClr val="tx1"/>
                </a:solidFill>
                <a:latin typeface="+mj-lt"/>
                <a:ea typeface="+mj-ea"/>
                <a:cs typeface="+mj-cs"/>
              </a:rPr>
              <a:t>      </a:t>
            </a:r>
            <a:r>
              <a:rPr lang="en-US" altLang="en-US" sz="2000" kern="1200" dirty="0">
                <a:solidFill>
                  <a:schemeClr val="tx1"/>
                </a:solidFill>
                <a:latin typeface="+mj-lt"/>
                <a:ea typeface="+mj-ea"/>
                <a:cs typeface="+mj-cs"/>
              </a:rPr>
              <a:t>DEPARTMENT OF COMPUTER ENGINEERING, MODELING, ELECTRONICS AND SYSTEM ENGINEERING</a:t>
            </a:r>
            <a:br>
              <a:rPr lang="en-US" altLang="en-US" sz="1800" kern="1200" dirty="0">
                <a:solidFill>
                  <a:schemeClr val="tx1"/>
                </a:solidFill>
                <a:latin typeface="+mj-lt"/>
                <a:ea typeface="+mj-ea"/>
                <a:cs typeface="+mj-cs"/>
              </a:rPr>
            </a:br>
            <a:br>
              <a:rPr lang="en-US" altLang="en-US" sz="1800" kern="1200" dirty="0">
                <a:solidFill>
                  <a:schemeClr val="tx1"/>
                </a:solidFill>
                <a:latin typeface="+mj-lt"/>
                <a:ea typeface="+mj-ea"/>
                <a:cs typeface="+mj-cs"/>
              </a:rPr>
            </a:br>
            <a:r>
              <a:rPr lang="en-US" altLang="en-US" sz="1800" kern="1200" dirty="0">
                <a:solidFill>
                  <a:schemeClr val="tx1"/>
                </a:solidFill>
                <a:latin typeface="+mj-lt"/>
                <a:ea typeface="+mj-ea"/>
                <a:cs typeface="+mj-cs"/>
              </a:rPr>
              <a:t>         LM-Telecommunication Engineering: Smart Sensing, </a:t>
            </a:r>
            <a:br>
              <a:rPr lang="en-US" altLang="en-US" sz="1800" kern="1200" dirty="0">
                <a:solidFill>
                  <a:schemeClr val="tx1"/>
                </a:solidFill>
                <a:latin typeface="+mj-lt"/>
                <a:ea typeface="+mj-ea"/>
                <a:cs typeface="+mj-cs"/>
              </a:rPr>
            </a:br>
            <a:r>
              <a:rPr lang="en-US" altLang="en-US" sz="1800" kern="1200" dirty="0">
                <a:solidFill>
                  <a:schemeClr val="tx1"/>
                </a:solidFill>
                <a:latin typeface="+mj-lt"/>
                <a:ea typeface="+mj-ea"/>
                <a:cs typeface="+mj-cs"/>
              </a:rPr>
              <a:t>         Computing and Networking</a:t>
            </a:r>
            <a:br>
              <a:rPr lang="en-US" altLang="en-US" sz="1800" kern="1200" dirty="0">
                <a:solidFill>
                  <a:schemeClr val="tx1"/>
                </a:solidFill>
                <a:latin typeface="+mj-lt"/>
                <a:ea typeface="+mj-ea"/>
                <a:cs typeface="+mj-cs"/>
              </a:rPr>
            </a:br>
            <a:br>
              <a:rPr lang="en-US" altLang="en-US" sz="1800" kern="1200" dirty="0">
                <a:solidFill>
                  <a:schemeClr val="tx1"/>
                </a:solidFill>
                <a:latin typeface="+mj-lt"/>
                <a:ea typeface="+mj-ea"/>
                <a:cs typeface="+mj-cs"/>
              </a:rPr>
            </a:br>
            <a:r>
              <a:rPr lang="en-US" altLang="en-US" sz="1800" kern="1200" dirty="0">
                <a:solidFill>
                  <a:schemeClr val="tx1"/>
                </a:solidFill>
                <a:latin typeface="+mj-lt"/>
                <a:ea typeface="+mj-ea"/>
                <a:cs typeface="+mj-cs"/>
              </a:rPr>
              <a:t> </a:t>
            </a:r>
            <a:br>
              <a:rPr lang="en-US" altLang="en-US" sz="1800" kern="1200" dirty="0">
                <a:solidFill>
                  <a:schemeClr val="tx1"/>
                </a:solidFill>
                <a:latin typeface="+mj-lt"/>
                <a:ea typeface="+mj-ea"/>
                <a:cs typeface="+mj-cs"/>
              </a:rPr>
            </a:br>
            <a:r>
              <a:rPr lang="en-US" sz="1800" kern="1200" dirty="0">
                <a:solidFill>
                  <a:schemeClr val="tx1"/>
                </a:solidFill>
                <a:latin typeface="+mj-lt"/>
                <a:ea typeface="+mj-ea"/>
                <a:cs typeface="+mj-cs"/>
              </a:rPr>
              <a:t>Networking Aspects for IOT </a:t>
            </a:r>
            <a:br>
              <a:rPr lang="en-US" altLang="en-US" sz="1800" kern="1200" dirty="0">
                <a:solidFill>
                  <a:schemeClr val="tx1"/>
                </a:solidFill>
                <a:latin typeface="+mj-lt"/>
                <a:ea typeface="+mj-ea"/>
                <a:cs typeface="+mj-cs"/>
              </a:rPr>
            </a:br>
            <a:endParaRPr lang="en-US" altLang="en-US" sz="1800" kern="1200" dirty="0">
              <a:solidFill>
                <a:schemeClr val="tx1"/>
              </a:solidFill>
              <a:latin typeface="+mj-lt"/>
              <a:ea typeface="+mj-ea"/>
              <a:cs typeface="+mj-cs"/>
            </a:endParaRPr>
          </a:p>
        </p:txBody>
      </p:sp>
      <p:sp>
        <p:nvSpPr>
          <p:cNvPr id="7" name="Slide Number Placeholder 6">
            <a:extLst>
              <a:ext uri="{FF2B5EF4-FFF2-40B4-BE49-F238E27FC236}">
                <a16:creationId xmlns:a16="http://schemas.microsoft.com/office/drawing/2014/main" id="{7AED696C-A8B9-F8C1-A95F-2657115ABDDB}"/>
              </a:ext>
            </a:extLst>
          </p:cNvPr>
          <p:cNvSpPr>
            <a:spLocks/>
          </p:cNvSpPr>
          <p:nvPr/>
        </p:nvSpPr>
        <p:spPr>
          <a:xfrm>
            <a:off x="8106667" y="6395505"/>
            <a:ext cx="1732844" cy="230645"/>
          </a:xfrm>
          <a:prstGeom prst="rect">
            <a:avLst/>
          </a:prstGeom>
        </p:spPr>
        <p:txBody>
          <a:bodyPr/>
          <a:lstStyle/>
          <a:p>
            <a:pPr algn="r" defTabSz="576072" eaLnBrk="0" fontAlgn="base" hangingPunct="0">
              <a:spcBef>
                <a:spcPct val="0"/>
              </a:spcBef>
              <a:spcAft>
                <a:spcPts val="600"/>
              </a:spcAft>
              <a:defRPr/>
            </a:pPr>
            <a:fld id="{EB4B8DE2-A4E8-46E4-8BBF-D75455EFF32C}" type="slidenum">
              <a:rPr lang="en-US" sz="1134" kern="1200">
                <a:solidFill>
                  <a:srgbClr val="555555"/>
                </a:solidFill>
                <a:latin typeface="Arial" panose="020B0604020202020204" pitchFamily="34" charset="0"/>
                <a:ea typeface="+mn-ea"/>
                <a:cs typeface="Arial" panose="020B0604020202020204" pitchFamily="34" charset="0"/>
              </a:rPr>
              <a:pPr algn="r" defTabSz="576072" eaLnBrk="0" fontAlgn="base" hangingPunct="0">
                <a:spcBef>
                  <a:spcPct val="0"/>
                </a:spcBef>
                <a:spcAft>
                  <a:spcPts val="600"/>
                </a:spcAft>
                <a:defRPr/>
              </a:pPr>
              <a:t>1</a:t>
            </a:fld>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 name="Text Placeholder 4">
            <a:extLst>
              <a:ext uri="{FF2B5EF4-FFF2-40B4-BE49-F238E27FC236}">
                <a16:creationId xmlns:a16="http://schemas.microsoft.com/office/drawing/2014/main" id="{0C8147E7-6081-66E4-E5D1-6B63715603D7}"/>
              </a:ext>
            </a:extLst>
          </p:cNvPr>
          <p:cNvSpPr>
            <a:spLocks/>
          </p:cNvSpPr>
          <p:nvPr/>
        </p:nvSpPr>
        <p:spPr>
          <a:xfrm>
            <a:off x="2411102" y="4123419"/>
            <a:ext cx="7397131" cy="407139"/>
          </a:xfrm>
          <a:prstGeom prst="rect">
            <a:avLst/>
          </a:prstGeom>
        </p:spPr>
        <p:txBody>
          <a:bodyPr/>
          <a:lstStyle/>
          <a:p>
            <a:pPr algn="ctr" defTabSz="576072">
              <a:spcAft>
                <a:spcPts val="600"/>
              </a:spcAft>
            </a:pPr>
            <a:r>
              <a:rPr lang="en-US" altLang="en-US" sz="2000" b="1" kern="1200" dirty="0">
                <a:solidFill>
                  <a:schemeClr val="tx1"/>
                </a:solidFill>
                <a:latin typeface="+mn-lt"/>
                <a:ea typeface="+mn-ea"/>
                <a:cs typeface="+mn-cs"/>
              </a:rPr>
              <a:t>Title: Smart Home IOT Project  </a:t>
            </a:r>
            <a:endParaRPr lang="en-US" altLang="en-US" sz="3600" b="1" dirty="0"/>
          </a:p>
        </p:txBody>
      </p:sp>
      <p:sp>
        <p:nvSpPr>
          <p:cNvPr id="3" name="Text Placeholder 2">
            <a:extLst>
              <a:ext uri="{FF2B5EF4-FFF2-40B4-BE49-F238E27FC236}">
                <a16:creationId xmlns:a16="http://schemas.microsoft.com/office/drawing/2014/main" id="{9E1FDE0D-5F02-8157-24BF-C5E0AEF97CEC}"/>
              </a:ext>
            </a:extLst>
          </p:cNvPr>
          <p:cNvSpPr>
            <a:spLocks/>
          </p:cNvSpPr>
          <p:nvPr/>
        </p:nvSpPr>
        <p:spPr>
          <a:xfrm>
            <a:off x="2127646" y="4696140"/>
            <a:ext cx="4135874" cy="1915733"/>
          </a:xfrm>
          <a:prstGeom prst="rect">
            <a:avLst/>
          </a:prstGeom>
        </p:spPr>
        <p:txBody>
          <a:bodyPr/>
          <a:lstStyle/>
          <a:p>
            <a:pPr defTabSz="576072">
              <a:spcBef>
                <a:spcPts val="1512"/>
              </a:spcBef>
            </a:pPr>
            <a:r>
              <a:rPr lang="en-US" sz="1600" b="1" i="1" kern="1200" dirty="0">
                <a:solidFill>
                  <a:schemeClr val="tx1"/>
                </a:solidFill>
                <a:latin typeface="+mj-lt"/>
                <a:ea typeface="+mn-ea"/>
                <a:cs typeface="+mn-cs"/>
              </a:rPr>
              <a:t>Group Members                          </a:t>
            </a:r>
            <a:r>
              <a:rPr lang="en-US" sz="1600" b="1" i="1" kern="1200" dirty="0" err="1">
                <a:solidFill>
                  <a:schemeClr val="tx1"/>
                </a:solidFill>
                <a:latin typeface="+mj-lt"/>
                <a:ea typeface="+mn-ea"/>
                <a:cs typeface="+mn-cs"/>
              </a:rPr>
              <a:t>Matricola</a:t>
            </a:r>
            <a:r>
              <a:rPr lang="en-US" sz="1600" b="1" i="1" kern="1200" dirty="0">
                <a:solidFill>
                  <a:schemeClr val="tx1"/>
                </a:solidFill>
                <a:latin typeface="+mj-lt"/>
                <a:ea typeface="+mn-ea"/>
                <a:cs typeface="+mn-cs"/>
              </a:rPr>
              <a:t>       </a:t>
            </a:r>
          </a:p>
          <a:p>
            <a:pPr defTabSz="576072">
              <a:spcBef>
                <a:spcPts val="1512"/>
              </a:spcBef>
            </a:pPr>
            <a:r>
              <a:rPr lang="en-US" sz="1600" b="1" i="1" kern="1200" dirty="0">
                <a:solidFill>
                  <a:schemeClr val="tx1"/>
                </a:solidFill>
                <a:latin typeface="+mj-lt"/>
                <a:ea typeface="+mn-ea"/>
                <a:cs typeface="+mn-cs"/>
              </a:rPr>
              <a:t>1. </a:t>
            </a:r>
            <a:r>
              <a:rPr lang="it-IT" sz="1600" b="1" kern="0" dirty="0">
                <a:solidFill>
                  <a:schemeClr val="tx1"/>
                </a:solidFill>
                <a:latin typeface="+mj-lt"/>
                <a:ea typeface="+mn-ea"/>
                <a:cs typeface="Times New Roman" panose="02020603050405020304" pitchFamily="18" charset="0"/>
              </a:rPr>
              <a:t>GEBRE HALEFOM MERESA </a:t>
            </a:r>
            <a:r>
              <a:rPr lang="it-IT" sz="1600" b="1" kern="0" dirty="0">
                <a:latin typeface="+mj-lt"/>
                <a:cs typeface="Times New Roman" panose="02020603050405020304" pitchFamily="18" charset="0"/>
              </a:rPr>
              <a:t>    251897</a:t>
            </a:r>
            <a:endParaRPr lang="en-US" sz="1600" b="1" i="1" kern="1200" dirty="0">
              <a:solidFill>
                <a:schemeClr val="tx1"/>
              </a:solidFill>
              <a:latin typeface="+mj-lt"/>
              <a:ea typeface="+mn-ea"/>
              <a:cs typeface="+mn-cs"/>
            </a:endParaRPr>
          </a:p>
          <a:p>
            <a:pPr defTabSz="576072">
              <a:spcBef>
                <a:spcPts val="1512"/>
              </a:spcBef>
            </a:pPr>
            <a:r>
              <a:rPr lang="en-US" sz="1600" b="1" i="1" kern="1200" dirty="0">
                <a:solidFill>
                  <a:schemeClr val="tx1"/>
                </a:solidFill>
                <a:latin typeface="+mj-lt"/>
                <a:ea typeface="+mn-ea"/>
                <a:cs typeface="+mn-cs"/>
              </a:rPr>
              <a:t>2.</a:t>
            </a:r>
            <a:r>
              <a:rPr lang="it-IT" sz="1600" b="1" kern="1200" dirty="0">
                <a:solidFill>
                  <a:schemeClr val="tx1"/>
                </a:solidFill>
                <a:latin typeface="+mj-lt"/>
                <a:ea typeface="+mn-ea"/>
                <a:cs typeface="Times New Roman" panose="02020603050405020304" pitchFamily="18" charset="0"/>
              </a:rPr>
              <a:t> MATTHIAS GODEBO JARSO    252664 </a:t>
            </a:r>
            <a:endParaRPr lang="en-US" sz="1600" i="1" dirty="0">
              <a:latin typeface="+mj-lt"/>
            </a:endParaRPr>
          </a:p>
        </p:txBody>
      </p:sp>
      <p:pic>
        <p:nvPicPr>
          <p:cNvPr id="2" name="Picture 5" descr="D:\Unical\Network Aspects of IOT\Project\Thesis\calabria.png">
            <a:extLst>
              <a:ext uri="{FF2B5EF4-FFF2-40B4-BE49-F238E27FC236}">
                <a16:creationId xmlns:a16="http://schemas.microsoft.com/office/drawing/2014/main" id="{3EE276F1-1556-B061-B6ED-A7D4740FAD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383" y="521077"/>
            <a:ext cx="2004940" cy="76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6691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298AB7-160E-CACC-940A-E953EEEAA2BE}"/>
              </a:ext>
            </a:extLst>
          </p:cNvPr>
          <p:cNvSpPr>
            <a:spLocks noGrp="1"/>
          </p:cNvSpPr>
          <p:nvPr>
            <p:ph type="title"/>
          </p:nvPr>
        </p:nvSpPr>
        <p:spPr>
          <a:xfrm>
            <a:off x="1383564" y="348865"/>
            <a:ext cx="9718111" cy="1576446"/>
          </a:xfrm>
        </p:spPr>
        <p:txBody>
          <a:bodyPr anchor="ctr">
            <a:normAutofit/>
          </a:bodyPr>
          <a:lstStyle/>
          <a:p>
            <a:r>
              <a:rPr lang="en-GB" sz="4000">
                <a:solidFill>
                  <a:srgbClr val="FFFFFF"/>
                </a:solidFill>
              </a:rPr>
              <a:t>Software Components</a:t>
            </a:r>
          </a:p>
        </p:txBody>
      </p:sp>
      <p:graphicFrame>
        <p:nvGraphicFramePr>
          <p:cNvPr id="16" name="Rectangle 1">
            <a:extLst>
              <a:ext uri="{FF2B5EF4-FFF2-40B4-BE49-F238E27FC236}">
                <a16:creationId xmlns:a16="http://schemas.microsoft.com/office/drawing/2014/main" id="{209BCDCA-3B62-FD97-C7AE-ADC3481950A4}"/>
              </a:ext>
            </a:extLst>
          </p:cNvPr>
          <p:cNvGraphicFramePr>
            <a:graphicFrameLocks noGrp="1"/>
          </p:cNvGraphicFramePr>
          <p:nvPr>
            <p:ph idx="1"/>
            <p:extLst>
              <p:ext uri="{D42A27DB-BD31-4B8C-83A1-F6EECF244321}">
                <p14:modId xmlns:p14="http://schemas.microsoft.com/office/powerpoint/2010/main" val="1329918046"/>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7647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1335A-6802-05CC-881A-D369B9D1FC96}"/>
              </a:ext>
            </a:extLst>
          </p:cNvPr>
          <p:cNvSpPr>
            <a:spLocks noGrp="1"/>
          </p:cNvSpPr>
          <p:nvPr>
            <p:ph type="ctrTitle"/>
          </p:nvPr>
        </p:nvSpPr>
        <p:spPr>
          <a:xfrm>
            <a:off x="686834" y="1153572"/>
            <a:ext cx="3200400" cy="4461163"/>
          </a:xfrm>
        </p:spPr>
        <p:txBody>
          <a:bodyPr vert="horz" lIns="91440" tIns="45720" rIns="91440" bIns="45720" rtlCol="0" anchor="ctr">
            <a:normAutofit/>
          </a:bodyPr>
          <a:lstStyle/>
          <a:p>
            <a:pPr algn="l"/>
            <a:r>
              <a:rPr lang="en-US" sz="4400" kern="1200">
                <a:solidFill>
                  <a:srgbClr val="FFFFFF"/>
                </a:solidFill>
                <a:latin typeface="+mj-lt"/>
                <a:ea typeface="+mj-ea"/>
                <a:cs typeface="+mj-cs"/>
              </a:rPr>
              <a:t>System Workflow</a:t>
            </a:r>
          </a:p>
        </p:txBody>
      </p:sp>
      <p:sp>
        <p:nvSpPr>
          <p:cNvPr id="30" name="Arc 2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ctangle 1">
            <a:extLst>
              <a:ext uri="{FF2B5EF4-FFF2-40B4-BE49-F238E27FC236}">
                <a16:creationId xmlns:a16="http://schemas.microsoft.com/office/drawing/2014/main" id="{6509FE49-F177-E6F1-0837-19827B4E80BA}"/>
              </a:ext>
            </a:extLst>
          </p:cNvPr>
          <p:cNvSpPr>
            <a:spLocks noGrp="1" noChangeArrowheads="1"/>
          </p:cNvSpPr>
          <p:nvPr>
            <p:ph type="subTitle" idx="1"/>
          </p:nvPr>
        </p:nvSpPr>
        <p:spPr bwMode="auto">
          <a:xfrm>
            <a:off x="4447308" y="591344"/>
            <a:ext cx="6906491" cy="55856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228600" algn="l" fontAlgn="base">
              <a:spcBef>
                <a:spcPct val="0"/>
              </a:spcBef>
              <a:spcAft>
                <a:spcPts val="600"/>
              </a:spcAft>
              <a:buClrTx/>
              <a:buSzTx/>
              <a:buFont typeface="Arial" panose="020B0604020202020204" pitchFamily="34" charset="0"/>
              <a:buChar char="•"/>
              <a:tabLst/>
            </a:pPr>
            <a:r>
              <a:rPr kumimoji="0" lang="en-US" altLang="en-US" b="1" i="0" u="none" strike="noStrike" cap="none" normalizeH="0" baseline="0">
                <a:ln>
                  <a:noFill/>
                </a:ln>
                <a:effectLst/>
              </a:rPr>
              <a:t>Data Collection</a:t>
            </a:r>
            <a:r>
              <a:rPr kumimoji="0" lang="en-US" altLang="en-US" b="0" i="0" u="none" strike="noStrike" cap="none" normalizeH="0" baseline="0">
                <a:ln>
                  <a:noFill/>
                </a:ln>
                <a:effectLst/>
              </a:rPr>
              <a:t>: Sensors collect environmental data (temperature, light intensity, smoke, touch) and send it to the Raspberry Pi via ESP8266 (Wi-Fi) or Arduino (Zigbee).</a:t>
            </a:r>
          </a:p>
          <a:p>
            <a:pPr marL="0" marR="0" lvl="0" indent="-228600" algn="l" fontAlgn="base">
              <a:spcBef>
                <a:spcPct val="0"/>
              </a:spcBef>
              <a:spcAft>
                <a:spcPts val="600"/>
              </a:spcAft>
              <a:buClrTx/>
              <a:buSzTx/>
              <a:buFont typeface="Arial" panose="020B0604020202020204" pitchFamily="34" charset="0"/>
              <a:buChar char="•"/>
              <a:tabLst/>
            </a:pPr>
            <a:r>
              <a:rPr kumimoji="0" lang="en-US" altLang="en-US" b="1" i="0" u="none" strike="noStrike" cap="none" normalizeH="0" baseline="0">
                <a:ln>
                  <a:noFill/>
                </a:ln>
                <a:effectLst/>
              </a:rPr>
              <a:t>Local Processing</a:t>
            </a:r>
            <a:r>
              <a:rPr kumimoji="0" lang="en-US" altLang="en-US" b="0" i="0" u="none" strike="noStrike" cap="none" normalizeH="0" baseline="0">
                <a:ln>
                  <a:noFill/>
                </a:ln>
                <a:effectLst/>
              </a:rPr>
              <a:t>: The Raspberry Pi processes the data and triggers actions based on predefined rules.</a:t>
            </a:r>
          </a:p>
          <a:p>
            <a:pPr indent="-228600" algn="l" fontAlgn="base">
              <a:spcBef>
                <a:spcPct val="0"/>
              </a:spcBef>
              <a:spcAft>
                <a:spcPts val="600"/>
              </a:spcAft>
              <a:buFont typeface="Arial" panose="020B0604020202020204" pitchFamily="34" charset="0"/>
              <a:buChar char="•"/>
            </a:pPr>
            <a:r>
              <a:rPr kumimoji="0" lang="en-US" altLang="en-US" b="1" i="0" u="none" strike="noStrike" cap="none" normalizeH="0" baseline="0">
                <a:ln>
                  <a:noFill/>
                </a:ln>
                <a:effectLst/>
              </a:rPr>
              <a:t>Automation</a:t>
            </a:r>
            <a:r>
              <a:rPr kumimoji="0" lang="en-US" altLang="en-US" b="0" i="0" u="none" strike="noStrike" cap="none" normalizeH="0" baseline="0">
                <a:ln>
                  <a:noFill/>
                </a:ln>
                <a:effectLst/>
              </a:rPr>
              <a:t>: Appliances respond in real time to changes in the home status based on sensor inputs. </a:t>
            </a:r>
          </a:p>
          <a:p>
            <a:pPr marL="0" marR="0" lvl="0" indent="-228600" algn="l" fontAlgn="base">
              <a:spcBef>
                <a:spcPct val="0"/>
              </a:spcBef>
              <a:spcAft>
                <a:spcPts val="600"/>
              </a:spcAft>
              <a:buClrTx/>
              <a:buSzTx/>
              <a:buFont typeface="Arial" panose="020B0604020202020204" pitchFamily="34" charset="0"/>
              <a:buChar char="•"/>
              <a:tabLst/>
            </a:pPr>
            <a:r>
              <a:rPr kumimoji="0" lang="en-US" altLang="en-US" b="1" i="0" u="none" strike="noStrike" cap="none" normalizeH="0" baseline="0">
                <a:ln>
                  <a:noFill/>
                </a:ln>
                <a:effectLst/>
              </a:rPr>
              <a:t>Cloud Communication</a:t>
            </a:r>
            <a:r>
              <a:rPr kumimoji="0" lang="en-US" altLang="en-US" b="0" i="0" u="none" strike="noStrike" cap="none" normalizeH="0" baseline="0">
                <a:ln>
                  <a:noFill/>
                </a:ln>
                <a:effectLst/>
              </a:rPr>
              <a:t>: Data is sent to AWS IoT Core for real-time monitoring and storage. AWS Lambda functions send notifications when critical conditions are met.</a:t>
            </a:r>
            <a:endParaRPr kumimoji="0" lang="en-US" altLang="en-US" b="0" i="0" u="none" strike="noStrike" cap="none" normalizeH="0" baseline="0" dirty="0">
              <a:ln>
                <a:noFill/>
              </a:ln>
              <a:effectLst/>
            </a:endParaRPr>
          </a:p>
        </p:txBody>
      </p:sp>
    </p:spTree>
    <p:extLst>
      <p:ext uri="{BB962C8B-B14F-4D97-AF65-F5344CB8AC3E}">
        <p14:creationId xmlns:p14="http://schemas.microsoft.com/office/powerpoint/2010/main" val="3684677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98A307E-7665-1D1B-A536-82B9A701BD60}"/>
              </a:ext>
            </a:extLst>
          </p:cNvPr>
          <p:cNvSpPr>
            <a:spLocks noGrp="1"/>
          </p:cNvSpPr>
          <p:nvPr>
            <p:ph type="title"/>
          </p:nvPr>
        </p:nvSpPr>
        <p:spPr>
          <a:xfrm>
            <a:off x="621792" y="1161288"/>
            <a:ext cx="3602736" cy="4526280"/>
          </a:xfrm>
        </p:spPr>
        <p:txBody>
          <a:bodyPr>
            <a:normAutofit/>
          </a:bodyPr>
          <a:lstStyle/>
          <a:p>
            <a:r>
              <a:rPr lang="en-GB" sz="4000"/>
              <a:t>Cloud Integration</a:t>
            </a:r>
          </a:p>
        </p:txBody>
      </p:sp>
      <p:sp>
        <p:nvSpPr>
          <p:cNvPr id="25" name="Rectangle 2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5" name="Rectangle 1">
            <a:extLst>
              <a:ext uri="{FF2B5EF4-FFF2-40B4-BE49-F238E27FC236}">
                <a16:creationId xmlns:a16="http://schemas.microsoft.com/office/drawing/2014/main" id="{A8837772-E323-FC1A-0E1B-33CB4C7FB06B}"/>
              </a:ext>
            </a:extLst>
          </p:cNvPr>
          <p:cNvGraphicFramePr>
            <a:graphicFrameLocks noGrp="1"/>
          </p:cNvGraphicFramePr>
          <p:nvPr>
            <p:ph idx="1"/>
            <p:extLst>
              <p:ext uri="{D42A27DB-BD31-4B8C-83A1-F6EECF244321}">
                <p14:modId xmlns:p14="http://schemas.microsoft.com/office/powerpoint/2010/main" val="1991412323"/>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852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Color Cover">
            <a:extLst>
              <a:ext uri="{FF2B5EF4-FFF2-40B4-BE49-F238E27FC236}">
                <a16:creationId xmlns:a16="http://schemas.microsoft.com/office/drawing/2014/main" id="{63C1F321-BB96-4700-B3CE-1A6156067F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3FA1AD64-F15F-417D-956C-B2C211FC90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1" y="0"/>
            <a:ext cx="6064235" cy="6858000"/>
            <a:chOff x="651279" y="598259"/>
            <a:chExt cx="10889442" cy="5680742"/>
          </a:xfrm>
        </p:grpSpPr>
        <p:sp>
          <p:nvSpPr>
            <p:cNvPr id="40" name="Color">
              <a:extLst>
                <a:ext uri="{FF2B5EF4-FFF2-40B4-BE49-F238E27FC236}">
                  <a16:creationId xmlns:a16="http://schemas.microsoft.com/office/drawing/2014/main" id="{5F3C79B0-E0DE-407E-B550-3FDEB67B0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Color">
              <a:extLst>
                <a:ext uri="{FF2B5EF4-FFF2-40B4-BE49-F238E27FC236}">
                  <a16:creationId xmlns:a16="http://schemas.microsoft.com/office/drawing/2014/main" id="{A1A2DFA8-F321-4204-9B31-A3713BC65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4" name="Freeform: Shape 43">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44">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45">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46">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Freeform: Shape 47">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9" name="Freeform: Shape 48">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0" name="Freeform: Shape 49">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2FC857F0-DDAE-CCDC-FEF3-C44FD230FB0B}"/>
              </a:ext>
            </a:extLst>
          </p:cNvPr>
          <p:cNvSpPr>
            <a:spLocks noGrp="1"/>
          </p:cNvSpPr>
          <p:nvPr>
            <p:ph type="ctrTitle"/>
          </p:nvPr>
        </p:nvSpPr>
        <p:spPr>
          <a:xfrm>
            <a:off x="789708" y="841664"/>
            <a:ext cx="4874661" cy="5156800"/>
          </a:xfrm>
        </p:spPr>
        <p:txBody>
          <a:bodyPr vert="horz" lIns="91440" tIns="45720" rIns="91440" bIns="45720" rtlCol="0" anchor="ctr">
            <a:normAutofit/>
          </a:bodyPr>
          <a:lstStyle/>
          <a:p>
            <a:pPr algn="l"/>
            <a:r>
              <a:rPr lang="en-US" sz="4800" kern="1200">
                <a:solidFill>
                  <a:schemeClr val="bg1"/>
                </a:solidFill>
                <a:latin typeface="+mj-lt"/>
                <a:ea typeface="+mj-ea"/>
                <a:cs typeface="+mj-cs"/>
              </a:rPr>
              <a:t>Implementation &amp; Results</a:t>
            </a:r>
          </a:p>
        </p:txBody>
      </p:sp>
      <p:sp>
        <p:nvSpPr>
          <p:cNvPr id="4" name="Rectangle 1">
            <a:extLst>
              <a:ext uri="{FF2B5EF4-FFF2-40B4-BE49-F238E27FC236}">
                <a16:creationId xmlns:a16="http://schemas.microsoft.com/office/drawing/2014/main" id="{67527776-6114-4E04-9C59-9EC13F22FA52}"/>
              </a:ext>
            </a:extLst>
          </p:cNvPr>
          <p:cNvSpPr>
            <a:spLocks noGrp="1" noChangeArrowheads="1"/>
          </p:cNvSpPr>
          <p:nvPr>
            <p:ph type="subTitle" idx="1"/>
          </p:nvPr>
        </p:nvSpPr>
        <p:spPr bwMode="auto">
          <a:xfrm>
            <a:off x="6534687" y="841664"/>
            <a:ext cx="4867605" cy="5156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228600" algn="l" fontAlgn="base">
              <a:spcBef>
                <a:spcPct val="0"/>
              </a:spcBef>
              <a:spcAft>
                <a:spcPts val="600"/>
              </a:spcAft>
              <a:buClrTx/>
              <a:buSzTx/>
              <a:buFont typeface="Arial" panose="020B0604020202020204" pitchFamily="34" charset="0"/>
              <a:buChar char="•"/>
              <a:tabLst/>
            </a:pPr>
            <a:r>
              <a:rPr kumimoji="0" lang="en-US" altLang="en-US" b="1" i="0" u="none" strike="noStrike" cap="none" normalizeH="0" baseline="0">
                <a:ln>
                  <a:noFill/>
                </a:ln>
                <a:solidFill>
                  <a:schemeClr val="tx2"/>
                </a:solidFill>
                <a:effectLst/>
              </a:rPr>
              <a:t>Successful Tests</a:t>
            </a:r>
            <a:r>
              <a:rPr kumimoji="0" lang="en-US" altLang="en-US" b="0" i="0" u="none" strike="noStrike" cap="none" normalizeH="0" baseline="0">
                <a:ln>
                  <a:noFill/>
                </a:ln>
                <a:solidFill>
                  <a:schemeClr val="tx2"/>
                </a:solidFill>
                <a:effectLst/>
              </a:rPr>
              <a:t>: Fan, light, and buzzer control functions were successfully implemented.</a:t>
            </a:r>
          </a:p>
        </p:txBody>
      </p:sp>
    </p:spTree>
    <p:extLst>
      <p:ext uri="{BB962C8B-B14F-4D97-AF65-F5344CB8AC3E}">
        <p14:creationId xmlns:p14="http://schemas.microsoft.com/office/powerpoint/2010/main" val="2417193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C857F0-DDAE-CCDC-FEF3-C44FD230FB0B}"/>
              </a:ext>
            </a:extLst>
          </p:cNvPr>
          <p:cNvSpPr>
            <a:spLocks noGrp="1"/>
          </p:cNvSpPr>
          <p:nvPr>
            <p:ph type="ctrTitle"/>
          </p:nvPr>
        </p:nvSpPr>
        <p:spPr>
          <a:xfrm>
            <a:off x="686834" y="591344"/>
            <a:ext cx="3200400" cy="5585619"/>
          </a:xfrm>
        </p:spPr>
        <p:txBody>
          <a:bodyPr vert="horz" lIns="91440" tIns="45720" rIns="91440" bIns="45720" rtlCol="0" anchor="ctr">
            <a:normAutofit/>
          </a:bodyPr>
          <a:lstStyle/>
          <a:p>
            <a:pPr algn="l"/>
            <a:r>
              <a:rPr lang="en-US" sz="4400" kern="1200" dirty="0">
                <a:solidFill>
                  <a:srgbClr val="FFFFFF"/>
                </a:solidFill>
                <a:latin typeface="+mj-lt"/>
                <a:ea typeface="+mj-ea"/>
                <a:cs typeface="+mj-cs"/>
              </a:rPr>
              <a:t>…cont’d</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ctangle 1">
            <a:extLst>
              <a:ext uri="{FF2B5EF4-FFF2-40B4-BE49-F238E27FC236}">
                <a16:creationId xmlns:a16="http://schemas.microsoft.com/office/drawing/2014/main" id="{67527776-6114-4E04-9C59-9EC13F22FA52}"/>
              </a:ext>
            </a:extLst>
          </p:cNvPr>
          <p:cNvSpPr>
            <a:spLocks noGrp="1" noChangeArrowheads="1"/>
          </p:cNvSpPr>
          <p:nvPr>
            <p:ph type="subTitle" idx="1"/>
          </p:nvPr>
        </p:nvSpPr>
        <p:spPr bwMode="auto">
          <a:xfrm>
            <a:off x="4339153" y="217718"/>
            <a:ext cx="6906491" cy="55856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228600" algn="l" fontAlgn="base">
              <a:spcBef>
                <a:spcPct val="0"/>
              </a:spcBef>
              <a:spcAft>
                <a:spcPts val="600"/>
              </a:spcAft>
              <a:buClrTx/>
              <a:buSzTx/>
              <a:buFont typeface="Arial" panose="020B0604020202020204" pitchFamily="34" charset="0"/>
              <a:buChar char="•"/>
              <a:tabLst/>
            </a:pPr>
            <a:endParaRPr kumimoji="0" lang="en-US" altLang="en-US" b="0" i="0" u="none" strike="noStrike" cap="none" normalizeH="0" baseline="0" dirty="0">
              <a:ln>
                <a:noFill/>
              </a:ln>
              <a:effectLst/>
            </a:endParaRPr>
          </a:p>
        </p:txBody>
      </p:sp>
      <p:pic>
        <p:nvPicPr>
          <p:cNvPr id="5" name="Picture 4">
            <a:extLst>
              <a:ext uri="{FF2B5EF4-FFF2-40B4-BE49-F238E27FC236}">
                <a16:creationId xmlns:a16="http://schemas.microsoft.com/office/drawing/2014/main" id="{2DA29E85-3A24-735E-31A5-6D676C2A7CA6}"/>
              </a:ext>
            </a:extLst>
          </p:cNvPr>
          <p:cNvPicPr>
            <a:picLocks noChangeAspect="1"/>
          </p:cNvPicPr>
          <p:nvPr/>
        </p:nvPicPr>
        <p:blipFill>
          <a:blip r:embed="rId2"/>
          <a:stretch>
            <a:fillRect/>
          </a:stretch>
        </p:blipFill>
        <p:spPr>
          <a:xfrm>
            <a:off x="3524249" y="0"/>
            <a:ext cx="8844731" cy="6858000"/>
          </a:xfrm>
          <a:prstGeom prst="rect">
            <a:avLst/>
          </a:prstGeom>
        </p:spPr>
      </p:pic>
    </p:spTree>
    <p:extLst>
      <p:ext uri="{BB962C8B-B14F-4D97-AF65-F5344CB8AC3E}">
        <p14:creationId xmlns:p14="http://schemas.microsoft.com/office/powerpoint/2010/main" val="1784877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C857F0-DDAE-CCDC-FEF3-C44FD230FB0B}"/>
              </a:ext>
            </a:extLst>
          </p:cNvPr>
          <p:cNvSpPr>
            <a:spLocks noGrp="1"/>
          </p:cNvSpPr>
          <p:nvPr>
            <p:ph type="ctrTitle"/>
          </p:nvPr>
        </p:nvSpPr>
        <p:spPr>
          <a:xfrm>
            <a:off x="699714" y="353160"/>
            <a:ext cx="7091300" cy="898581"/>
          </a:xfrm>
        </p:spPr>
        <p:txBody>
          <a:bodyPr vert="horz" lIns="91440" tIns="45720" rIns="91440" bIns="45720" rtlCol="0" anchor="ctr">
            <a:normAutofit/>
          </a:bodyPr>
          <a:lstStyle/>
          <a:p>
            <a:pPr algn="l"/>
            <a:r>
              <a:rPr lang="en-US" sz="4000" kern="1200" dirty="0">
                <a:solidFill>
                  <a:srgbClr val="FFFFFF"/>
                </a:solidFill>
                <a:latin typeface="+mj-lt"/>
                <a:ea typeface="+mj-ea"/>
                <a:cs typeface="+mj-cs"/>
              </a:rPr>
              <a:t>…cont’d</a:t>
            </a:r>
          </a:p>
        </p:txBody>
      </p:sp>
      <p:sp>
        <p:nvSpPr>
          <p:cNvPr id="4" name="Rectangle 1">
            <a:extLst>
              <a:ext uri="{FF2B5EF4-FFF2-40B4-BE49-F238E27FC236}">
                <a16:creationId xmlns:a16="http://schemas.microsoft.com/office/drawing/2014/main" id="{67527776-6114-4E04-9C59-9EC13F22FA52}"/>
              </a:ext>
            </a:extLst>
          </p:cNvPr>
          <p:cNvSpPr>
            <a:spLocks noGrp="1" noChangeArrowheads="1"/>
          </p:cNvSpPr>
          <p:nvPr>
            <p:ph type="subTitle" idx="1"/>
          </p:nvPr>
        </p:nvSpPr>
        <p:spPr bwMode="auto">
          <a:xfrm>
            <a:off x="8571507" y="387224"/>
            <a:ext cx="3291839" cy="83045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R="0" lvl="0" algn="l" fontAlgn="base">
              <a:spcBef>
                <a:spcPct val="0"/>
              </a:spcBef>
              <a:spcAft>
                <a:spcPts val="600"/>
              </a:spcAft>
              <a:buClrTx/>
              <a:buSzTx/>
              <a:tabLst/>
            </a:pPr>
            <a:r>
              <a:rPr kumimoji="0" lang="en-US" altLang="en-US" sz="2000" b="0" i="0" u="none" strike="noStrike" cap="none" normalizeH="0" baseline="0" dirty="0">
                <a:ln>
                  <a:noFill/>
                </a:ln>
                <a:solidFill>
                  <a:srgbClr val="FFFFFF"/>
                </a:solidFill>
                <a:effectLst/>
              </a:rPr>
              <a:t>.</a:t>
            </a:r>
          </a:p>
        </p:txBody>
      </p:sp>
      <p:pic>
        <p:nvPicPr>
          <p:cNvPr id="12" name="Picture 11">
            <a:extLst>
              <a:ext uri="{FF2B5EF4-FFF2-40B4-BE49-F238E27FC236}">
                <a16:creationId xmlns:a16="http://schemas.microsoft.com/office/drawing/2014/main" id="{7AC5921E-F24D-3101-46F2-9C7E8ACE23B2}"/>
              </a:ext>
            </a:extLst>
          </p:cNvPr>
          <p:cNvPicPr>
            <a:picLocks noChangeAspect="1"/>
          </p:cNvPicPr>
          <p:nvPr/>
        </p:nvPicPr>
        <p:blipFill>
          <a:blip r:embed="rId2"/>
          <a:stretch>
            <a:fillRect/>
          </a:stretch>
        </p:blipFill>
        <p:spPr>
          <a:xfrm>
            <a:off x="5496560" y="1866953"/>
            <a:ext cx="6212595" cy="4603823"/>
          </a:xfrm>
          <a:prstGeom prst="rect">
            <a:avLst/>
          </a:prstGeom>
        </p:spPr>
      </p:pic>
      <p:pic>
        <p:nvPicPr>
          <p:cNvPr id="7" name="Picture 6">
            <a:extLst>
              <a:ext uri="{FF2B5EF4-FFF2-40B4-BE49-F238E27FC236}">
                <a16:creationId xmlns:a16="http://schemas.microsoft.com/office/drawing/2014/main" id="{BFC36B97-60BA-7E2A-34A3-5EC942EFE7E9}"/>
              </a:ext>
            </a:extLst>
          </p:cNvPr>
          <p:cNvPicPr>
            <a:picLocks noChangeAspect="1"/>
          </p:cNvPicPr>
          <p:nvPr/>
        </p:nvPicPr>
        <p:blipFill>
          <a:blip r:embed="rId3"/>
          <a:stretch>
            <a:fillRect/>
          </a:stretch>
        </p:blipFill>
        <p:spPr>
          <a:xfrm>
            <a:off x="482844" y="1706881"/>
            <a:ext cx="4719075" cy="5150134"/>
          </a:xfrm>
          <a:prstGeom prst="rect">
            <a:avLst/>
          </a:prstGeom>
        </p:spPr>
      </p:pic>
    </p:spTree>
    <p:extLst>
      <p:ext uri="{BB962C8B-B14F-4D97-AF65-F5344CB8AC3E}">
        <p14:creationId xmlns:p14="http://schemas.microsoft.com/office/powerpoint/2010/main" val="2856034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C857F0-DDAE-CCDC-FEF3-C44FD230FB0B}"/>
              </a:ext>
            </a:extLst>
          </p:cNvPr>
          <p:cNvSpPr>
            <a:spLocks noGrp="1"/>
          </p:cNvSpPr>
          <p:nvPr>
            <p:ph type="ctrTitle"/>
          </p:nvPr>
        </p:nvSpPr>
        <p:spPr>
          <a:xfrm>
            <a:off x="699714" y="353160"/>
            <a:ext cx="7091300" cy="898581"/>
          </a:xfrm>
        </p:spPr>
        <p:txBody>
          <a:bodyPr vert="horz" lIns="91440" tIns="45720" rIns="91440" bIns="45720" rtlCol="0" anchor="ctr">
            <a:normAutofit/>
          </a:bodyPr>
          <a:lstStyle/>
          <a:p>
            <a:pPr algn="l"/>
            <a:r>
              <a:rPr lang="en-US" sz="4000" kern="1200" dirty="0">
                <a:solidFill>
                  <a:srgbClr val="FFFFFF"/>
                </a:solidFill>
                <a:latin typeface="+mj-lt"/>
                <a:ea typeface="+mj-ea"/>
                <a:cs typeface="+mj-cs"/>
              </a:rPr>
              <a:t>…cont’d</a:t>
            </a:r>
          </a:p>
        </p:txBody>
      </p:sp>
      <p:sp>
        <p:nvSpPr>
          <p:cNvPr id="4" name="Rectangle 1">
            <a:extLst>
              <a:ext uri="{FF2B5EF4-FFF2-40B4-BE49-F238E27FC236}">
                <a16:creationId xmlns:a16="http://schemas.microsoft.com/office/drawing/2014/main" id="{67527776-6114-4E04-9C59-9EC13F22FA52}"/>
              </a:ext>
            </a:extLst>
          </p:cNvPr>
          <p:cNvSpPr>
            <a:spLocks noGrp="1" noChangeArrowheads="1"/>
          </p:cNvSpPr>
          <p:nvPr>
            <p:ph type="subTitle" idx="1"/>
          </p:nvPr>
        </p:nvSpPr>
        <p:spPr bwMode="auto">
          <a:xfrm>
            <a:off x="8571507" y="387224"/>
            <a:ext cx="3291839" cy="83045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R="0" lvl="0" algn="l" fontAlgn="base">
              <a:spcBef>
                <a:spcPct val="0"/>
              </a:spcBef>
              <a:spcAft>
                <a:spcPts val="600"/>
              </a:spcAft>
              <a:buClrTx/>
              <a:buSzTx/>
              <a:tabLst/>
            </a:pPr>
            <a:r>
              <a:rPr kumimoji="0" lang="en-US" altLang="en-US" sz="2000" b="0" i="0" u="none" strike="noStrike" cap="none" normalizeH="0" baseline="0" dirty="0">
                <a:ln>
                  <a:noFill/>
                </a:ln>
                <a:solidFill>
                  <a:srgbClr val="FFFFFF"/>
                </a:solidFill>
                <a:effectLst/>
              </a:rPr>
              <a:t>.</a:t>
            </a:r>
          </a:p>
        </p:txBody>
      </p:sp>
      <p:pic>
        <p:nvPicPr>
          <p:cNvPr id="5" name="Picture 4">
            <a:extLst>
              <a:ext uri="{FF2B5EF4-FFF2-40B4-BE49-F238E27FC236}">
                <a16:creationId xmlns:a16="http://schemas.microsoft.com/office/drawing/2014/main" id="{08D72BEB-C38C-0F1C-7BFC-18F6CE4DF2FB}"/>
              </a:ext>
            </a:extLst>
          </p:cNvPr>
          <p:cNvPicPr>
            <a:picLocks noChangeAspect="1"/>
          </p:cNvPicPr>
          <p:nvPr/>
        </p:nvPicPr>
        <p:blipFill>
          <a:blip r:embed="rId2"/>
          <a:stretch>
            <a:fillRect/>
          </a:stretch>
        </p:blipFill>
        <p:spPr>
          <a:xfrm>
            <a:off x="311375" y="1785301"/>
            <a:ext cx="5398545" cy="4863845"/>
          </a:xfrm>
          <a:prstGeom prst="rect">
            <a:avLst/>
          </a:prstGeom>
        </p:spPr>
      </p:pic>
      <p:pic>
        <p:nvPicPr>
          <p:cNvPr id="8" name="Picture 7">
            <a:extLst>
              <a:ext uri="{FF2B5EF4-FFF2-40B4-BE49-F238E27FC236}">
                <a16:creationId xmlns:a16="http://schemas.microsoft.com/office/drawing/2014/main" id="{E3341084-DC13-C279-5155-10314A1F4ED9}"/>
              </a:ext>
            </a:extLst>
          </p:cNvPr>
          <p:cNvPicPr>
            <a:picLocks noChangeAspect="1"/>
          </p:cNvPicPr>
          <p:nvPr/>
        </p:nvPicPr>
        <p:blipFill>
          <a:blip r:embed="rId3"/>
          <a:stretch>
            <a:fillRect/>
          </a:stretch>
        </p:blipFill>
        <p:spPr>
          <a:xfrm>
            <a:off x="6914536" y="1963179"/>
            <a:ext cx="3364706" cy="4507598"/>
          </a:xfrm>
          <a:prstGeom prst="rect">
            <a:avLst/>
          </a:prstGeom>
        </p:spPr>
      </p:pic>
    </p:spTree>
    <p:extLst>
      <p:ext uri="{BB962C8B-B14F-4D97-AF65-F5344CB8AC3E}">
        <p14:creationId xmlns:p14="http://schemas.microsoft.com/office/powerpoint/2010/main" val="4264933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781665-E1D7-434B-3102-F3172FFA4305}"/>
              </a:ext>
            </a:extLst>
          </p:cNvPr>
          <p:cNvSpPr>
            <a:spLocks noGrp="1"/>
          </p:cNvSpPr>
          <p:nvPr>
            <p:ph type="title"/>
          </p:nvPr>
        </p:nvSpPr>
        <p:spPr>
          <a:xfrm>
            <a:off x="686834" y="591344"/>
            <a:ext cx="3200400" cy="5585619"/>
          </a:xfrm>
        </p:spPr>
        <p:txBody>
          <a:bodyPr>
            <a:normAutofit/>
          </a:bodyPr>
          <a:lstStyle/>
          <a:p>
            <a:r>
              <a:rPr lang="en-GB">
                <a:solidFill>
                  <a:srgbClr val="FFFFFF"/>
                </a:solidFill>
              </a:rPr>
              <a:t>Challenges &amp; Limitations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ctangle 1">
            <a:extLst>
              <a:ext uri="{FF2B5EF4-FFF2-40B4-BE49-F238E27FC236}">
                <a16:creationId xmlns:a16="http://schemas.microsoft.com/office/drawing/2014/main" id="{50D0FC67-A386-0D19-B7BE-8A6C2B2E09E1}"/>
              </a:ext>
            </a:extLst>
          </p:cNvPr>
          <p:cNvSpPr>
            <a:spLocks noGrp="1" noChangeArrowheads="1"/>
          </p:cNvSpPr>
          <p:nvPr>
            <p:ph idx="1"/>
          </p:nvPr>
        </p:nvSpPr>
        <p:spPr bwMode="auto">
          <a:xfrm>
            <a:off x="4447308" y="591344"/>
            <a:ext cx="6826434" cy="568213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b="1" i="0" u="none" strike="noStrike" cap="none" normalizeH="0" baseline="0" dirty="0">
                <a:ln>
                  <a:noFill/>
                </a:ln>
                <a:effectLst/>
                <a:latin typeface="Arial" panose="020B0604020202020204" pitchFamily="34" charset="0"/>
              </a:rPr>
              <a:t>Response Delay</a:t>
            </a:r>
            <a:r>
              <a:rPr kumimoji="0" lang="en-US" altLang="en-US" b="0" i="0" u="none" strike="noStrike" cap="none" normalizeH="0" baseline="0" dirty="0">
                <a:ln>
                  <a:noFill/>
                </a:ln>
                <a:effectLst/>
                <a:latin typeface="Arial" panose="020B0604020202020204" pitchFamily="34" charset="0"/>
              </a:rPr>
              <a:t>: Noticed slight delay between the sensors and actuator responses, especially with lighting and touch sensor.</a:t>
            </a:r>
          </a:p>
          <a:p>
            <a:pPr marL="0" marR="0" lvl="0" indent="0" defTabSz="914400" rtl="0" eaLnBrk="0" fontAlgn="base" latinLnBrk="0" hangingPunct="0">
              <a:spcBef>
                <a:spcPct val="0"/>
              </a:spcBef>
              <a:spcAft>
                <a:spcPts val="600"/>
              </a:spcAft>
              <a:buClrTx/>
              <a:buSzTx/>
              <a:buFontTx/>
              <a:buChar char="•"/>
              <a:tabLst/>
            </a:pPr>
            <a:r>
              <a:rPr kumimoji="0" lang="en-US" altLang="en-US" b="1" i="0" u="none" strike="noStrike" cap="none" normalizeH="0" baseline="0" dirty="0">
                <a:ln>
                  <a:noFill/>
                </a:ln>
                <a:effectLst/>
                <a:latin typeface="Arial" panose="020B0604020202020204" pitchFamily="34" charset="0"/>
              </a:rPr>
              <a:t>Sensor Interference</a:t>
            </a:r>
            <a:r>
              <a:rPr kumimoji="0" lang="en-US" altLang="en-US" b="0" i="0" u="none" strike="noStrike" cap="none" normalizeH="0" baseline="0" dirty="0">
                <a:ln>
                  <a:noFill/>
                </a:ln>
                <a:effectLst/>
                <a:latin typeface="Arial" panose="020B0604020202020204" pitchFamily="34" charset="0"/>
              </a:rPr>
              <a:t>: Interference between smoke and touch sensors led to prioritizing smoke alerts.</a:t>
            </a:r>
          </a:p>
          <a:p>
            <a:pPr marL="0" marR="0" lvl="0" indent="0" defTabSz="914400" rtl="0" eaLnBrk="0" fontAlgn="base" latinLnBrk="0" hangingPunct="0">
              <a:spcBef>
                <a:spcPct val="0"/>
              </a:spcBef>
              <a:spcAft>
                <a:spcPts val="600"/>
              </a:spcAft>
              <a:buClrTx/>
              <a:buSzTx/>
              <a:buFontTx/>
              <a:buChar char="•"/>
              <a:tabLst/>
            </a:pPr>
            <a:r>
              <a:rPr kumimoji="0" lang="en-US" altLang="en-US" b="1" i="0" u="none" strike="noStrike" cap="none" normalizeH="0" baseline="0" dirty="0">
                <a:ln>
                  <a:noFill/>
                </a:ln>
                <a:effectLst/>
                <a:latin typeface="Arial" panose="020B0604020202020204" pitchFamily="34" charset="0"/>
              </a:rPr>
              <a:t>Scope Limitations</a:t>
            </a:r>
            <a:r>
              <a:rPr kumimoji="0" lang="en-US" altLang="en-US" b="0" i="0" u="none" strike="noStrike" cap="none" normalizeH="0" baseline="0" dirty="0">
                <a:ln>
                  <a:noFill/>
                </a:ln>
                <a:effectLst/>
                <a:latin typeface="Arial" panose="020B0604020202020204" pitchFamily="34" charset="0"/>
              </a:rPr>
              <a:t>: The system is limited to controlling specific appliances and does not cover all aspects of home automation. </a:t>
            </a:r>
          </a:p>
        </p:txBody>
      </p:sp>
    </p:spTree>
    <p:extLst>
      <p:ext uri="{BB962C8B-B14F-4D97-AF65-F5344CB8AC3E}">
        <p14:creationId xmlns:p14="http://schemas.microsoft.com/office/powerpoint/2010/main" val="1306220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781665-E1D7-434B-3102-F3172FFA4305}"/>
              </a:ext>
            </a:extLst>
          </p:cNvPr>
          <p:cNvSpPr>
            <a:spLocks noGrp="1"/>
          </p:cNvSpPr>
          <p:nvPr>
            <p:ph type="title"/>
          </p:nvPr>
        </p:nvSpPr>
        <p:spPr>
          <a:xfrm>
            <a:off x="956826" y="1112969"/>
            <a:ext cx="3937298" cy="4166010"/>
          </a:xfrm>
        </p:spPr>
        <p:txBody>
          <a:bodyPr>
            <a:normAutofit/>
          </a:bodyPr>
          <a:lstStyle/>
          <a:p>
            <a:r>
              <a:rPr lang="en-GB">
                <a:solidFill>
                  <a:srgbClr val="FFFFFF"/>
                </a:solidFill>
              </a:rPr>
              <a:t>…Cont’d</a:t>
            </a:r>
            <a:endParaRPr lang="en-GB" dirty="0">
              <a:solidFill>
                <a:srgbClr val="FFFFFF"/>
              </a:solidFill>
            </a:endParaRPr>
          </a:p>
        </p:txBody>
      </p:sp>
      <p:sp>
        <p:nvSpPr>
          <p:cNvPr id="22" name="Freeform: Shape 2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1">
            <a:extLst>
              <a:ext uri="{FF2B5EF4-FFF2-40B4-BE49-F238E27FC236}">
                <a16:creationId xmlns:a16="http://schemas.microsoft.com/office/drawing/2014/main" id="{50D0FC67-A386-0D19-B7BE-8A6C2B2E09E1}"/>
              </a:ext>
            </a:extLst>
          </p:cNvPr>
          <p:cNvSpPr>
            <a:spLocks noGrp="1" noChangeArrowheads="1"/>
          </p:cNvSpPr>
          <p:nvPr>
            <p:ph idx="1"/>
          </p:nvPr>
        </p:nvSpPr>
        <p:spPr bwMode="auto">
          <a:xfrm>
            <a:off x="6096000" y="820880"/>
            <a:ext cx="5257799" cy="48893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dirty="0" err="1">
                <a:ln>
                  <a:noFill/>
                </a:ln>
                <a:effectLst/>
                <a:latin typeface="Arial" panose="020B0604020202020204" pitchFamily="34" charset="0"/>
              </a:rPr>
              <a:t>Xbee</a:t>
            </a:r>
            <a:r>
              <a:rPr kumimoji="0" lang="en-US" altLang="en-US" b="0" i="0" u="none" strike="noStrike" cap="none" normalizeH="0" baseline="0" dirty="0">
                <a:ln>
                  <a:noFill/>
                </a:ln>
                <a:effectLst/>
                <a:latin typeface="Arial" panose="020B0604020202020204" pitchFamily="34" charset="0"/>
              </a:rPr>
              <a:t> modules configuration mismatch</a:t>
            </a:r>
          </a:p>
          <a:p>
            <a:pPr marL="0" marR="0" lvl="0" indent="0" defTabSz="914400" rtl="0" eaLnBrk="0" fontAlgn="base" latinLnBrk="0" hangingPunct="0">
              <a:spcBef>
                <a:spcPct val="0"/>
              </a:spcBef>
              <a:spcAft>
                <a:spcPts val="600"/>
              </a:spcAft>
              <a:buClrTx/>
              <a:buSzTx/>
              <a:buFontTx/>
              <a:buChar char="•"/>
              <a:tabLst/>
            </a:pPr>
            <a:r>
              <a:rPr lang="en-US" altLang="en-US" dirty="0">
                <a:latin typeface="Arial" panose="020B0604020202020204" pitchFamily="34" charset="0"/>
              </a:rPr>
              <a:t>CoAP protocol challenge(error rate and data loss).</a:t>
            </a:r>
          </a:p>
          <a:p>
            <a:pPr marL="0" marR="0" lvl="0" indent="0" defTabSz="914400" rtl="0" eaLnBrk="0" fontAlgn="base" latinLnBrk="0" hangingPunct="0">
              <a:spcBef>
                <a:spcPct val="0"/>
              </a:spcBef>
              <a:spcAft>
                <a:spcPts val="600"/>
              </a:spcAft>
              <a:buClrTx/>
              <a:buSzTx/>
              <a:buFontTx/>
              <a:buChar char="•"/>
              <a:tabLst/>
            </a:pPr>
            <a:r>
              <a:rPr lang="en-US" altLang="en-US" dirty="0">
                <a:latin typeface="Arial" panose="020B0604020202020204" pitchFamily="34" charset="0"/>
              </a:rPr>
              <a:t>Control command from the cloud replaced by edge server (raspberry pi),which  reduces latency.</a:t>
            </a:r>
          </a:p>
          <a:p>
            <a:pPr marL="0" marR="0" lvl="0" indent="0" defTabSz="914400" rtl="0" eaLnBrk="0" fontAlgn="base" latinLnBrk="0" hangingPunct="0">
              <a:spcBef>
                <a:spcPct val="0"/>
              </a:spcBef>
              <a:spcAft>
                <a:spcPts val="600"/>
              </a:spcAft>
              <a:buClrTx/>
              <a:buSzTx/>
              <a:buFontTx/>
              <a:buChar char="•"/>
              <a:tabLst/>
            </a:pPr>
            <a:r>
              <a:rPr lang="en-US" altLang="en-US" dirty="0">
                <a:latin typeface="Arial" panose="020B0604020202020204" pitchFamily="34" charset="0"/>
              </a:rPr>
              <a:t>Topology change</a:t>
            </a:r>
          </a:p>
          <a:p>
            <a:pPr marL="0" marR="0" lvl="0" indent="0" defTabSz="914400" rtl="0" eaLnBrk="0" fontAlgn="base" latinLnBrk="0" hangingPunct="0">
              <a:spcBef>
                <a:spcPct val="0"/>
              </a:spcBef>
              <a:spcAft>
                <a:spcPts val="600"/>
              </a:spcAft>
              <a:buClrTx/>
              <a:buSzTx/>
              <a:buFontTx/>
              <a:buChar char="•"/>
              <a:tabLst/>
            </a:pPr>
            <a:r>
              <a:rPr lang="en-US" altLang="en-US" dirty="0">
                <a:latin typeface="Arial" panose="020B0604020202020204" pitchFamily="34" charset="0"/>
              </a:rPr>
              <a:t>Power consumption </a:t>
            </a:r>
            <a:endParaRPr kumimoji="0" lang="en-US" altLang="en-US" b="0" i="0" u="none" strike="noStrike" cap="none" normalizeH="0" baseline="0" dirty="0">
              <a:ln>
                <a:noFill/>
              </a:ln>
              <a:effectLst/>
              <a:latin typeface="Arial" panose="020B0604020202020204" pitchFamily="34" charset="0"/>
            </a:endParaRPr>
          </a:p>
        </p:txBody>
      </p:sp>
      <p:sp>
        <p:nvSpPr>
          <p:cNvPr id="35" name="Freeform: Shape 34">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4015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DA8678-B8A8-72BD-84B8-462DBB9FE5B3}"/>
              </a:ext>
            </a:extLst>
          </p:cNvPr>
          <p:cNvSpPr>
            <a:spLocks noGrp="1"/>
          </p:cNvSpPr>
          <p:nvPr>
            <p:ph type="ctrTitle"/>
          </p:nvPr>
        </p:nvSpPr>
        <p:spPr>
          <a:xfrm>
            <a:off x="956826" y="1112969"/>
            <a:ext cx="3937298" cy="4166010"/>
          </a:xfrm>
        </p:spPr>
        <p:txBody>
          <a:bodyPr vert="horz" lIns="91440" tIns="45720" rIns="91440" bIns="45720" rtlCol="0" anchor="ctr">
            <a:normAutofit/>
          </a:bodyPr>
          <a:lstStyle/>
          <a:p>
            <a:pPr algn="l"/>
            <a:r>
              <a:rPr lang="en-US" sz="4400" kern="1200">
                <a:solidFill>
                  <a:srgbClr val="FFFFFF"/>
                </a:solidFill>
                <a:latin typeface="+mj-lt"/>
                <a:ea typeface="+mj-ea"/>
                <a:cs typeface="+mj-cs"/>
              </a:rPr>
              <a:t>Future Enhancements</a:t>
            </a:r>
          </a:p>
        </p:txBody>
      </p:sp>
      <p:sp>
        <p:nvSpPr>
          <p:cNvPr id="20" name="Freeform: Shape 19">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ectangle 1">
            <a:extLst>
              <a:ext uri="{FF2B5EF4-FFF2-40B4-BE49-F238E27FC236}">
                <a16:creationId xmlns:a16="http://schemas.microsoft.com/office/drawing/2014/main" id="{4D17017F-5551-AD3E-16C9-1EADFE212026}"/>
              </a:ext>
            </a:extLst>
          </p:cNvPr>
          <p:cNvSpPr>
            <a:spLocks noGrp="1" noChangeArrowheads="1"/>
          </p:cNvSpPr>
          <p:nvPr>
            <p:ph type="subTitle" idx="1"/>
          </p:nvPr>
        </p:nvSpPr>
        <p:spPr bwMode="auto">
          <a:xfrm>
            <a:off x="6096000" y="820880"/>
            <a:ext cx="5257799" cy="48893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algn="l" fontAlgn="base">
              <a:spcBef>
                <a:spcPct val="0"/>
              </a:spcBef>
              <a:spcAft>
                <a:spcPts val="600"/>
              </a:spcAft>
              <a:buClrTx/>
              <a:buSzTx/>
              <a:buFont typeface="Arial" panose="020B0604020202020204" pitchFamily="34" charset="0"/>
              <a:buChar char="•"/>
              <a:tabLst/>
            </a:pPr>
            <a:r>
              <a:rPr kumimoji="0" lang="en-US" altLang="en-US" sz="2200" b="1" i="0" u="none" strike="noStrike" cap="none" normalizeH="0" baseline="0" dirty="0">
                <a:ln>
                  <a:noFill/>
                </a:ln>
                <a:effectLst/>
              </a:rPr>
              <a:t>Expand Appliance Control</a:t>
            </a:r>
            <a:r>
              <a:rPr kumimoji="0" lang="en-US" altLang="en-US" sz="2200" b="0" i="0" u="none" strike="noStrike" cap="none" normalizeH="0" baseline="0" dirty="0">
                <a:ln>
                  <a:noFill/>
                </a:ln>
                <a:effectLst/>
              </a:rPr>
              <a:t>: Integrate more devices like door locks</a:t>
            </a:r>
            <a:r>
              <a:rPr lang="en-US" altLang="en-US" sz="2200" dirty="0"/>
              <a:t> </a:t>
            </a:r>
            <a:r>
              <a:rPr kumimoji="0" lang="en-US" altLang="en-US" sz="2200" b="0" i="0" u="none" strike="noStrike" cap="none" normalizeH="0" baseline="0" dirty="0">
                <a:ln>
                  <a:noFill/>
                </a:ln>
                <a:effectLst/>
              </a:rPr>
              <a:t>and security cameras.</a:t>
            </a:r>
          </a:p>
          <a:p>
            <a:pPr marL="0" marR="0" lvl="0" indent="-228600" algn="l" fontAlgn="base">
              <a:spcBef>
                <a:spcPct val="0"/>
              </a:spcBef>
              <a:spcAft>
                <a:spcPts val="600"/>
              </a:spcAft>
              <a:buClrTx/>
              <a:buSzTx/>
              <a:buFont typeface="Arial" panose="020B0604020202020204" pitchFamily="34" charset="0"/>
              <a:buChar char="•"/>
              <a:tabLst/>
            </a:pPr>
            <a:r>
              <a:rPr kumimoji="0" lang="en-US" altLang="en-US" sz="2200" b="1" i="0" u="none" strike="noStrike" cap="none" normalizeH="0" baseline="0" dirty="0">
                <a:ln>
                  <a:noFill/>
                </a:ln>
                <a:effectLst/>
              </a:rPr>
              <a:t>Improve Sensor Accuracy</a:t>
            </a:r>
            <a:r>
              <a:rPr kumimoji="0" lang="en-US" altLang="en-US" sz="2200" b="0" i="0" u="none" strike="noStrike" cap="none" normalizeH="0" baseline="0" dirty="0">
                <a:ln>
                  <a:noFill/>
                </a:ln>
                <a:effectLst/>
              </a:rPr>
              <a:t>: Add redundancy for critical sensors to reduce interference and improve accuracy.</a:t>
            </a:r>
          </a:p>
          <a:p>
            <a:pPr marL="0" marR="0" lvl="0" indent="-228600" algn="l" fontAlgn="base">
              <a:spcBef>
                <a:spcPct val="0"/>
              </a:spcBef>
              <a:spcAft>
                <a:spcPts val="600"/>
              </a:spcAft>
              <a:buClrTx/>
              <a:buSzTx/>
              <a:buFont typeface="Arial" panose="020B0604020202020204" pitchFamily="34" charset="0"/>
              <a:buChar char="•"/>
              <a:tabLst/>
            </a:pPr>
            <a:r>
              <a:rPr kumimoji="0" lang="en-US" altLang="en-US" sz="2200" b="1" i="0" u="none" strike="noStrike" cap="none" normalizeH="0" baseline="0" dirty="0">
                <a:ln>
                  <a:noFill/>
                </a:ln>
                <a:effectLst/>
              </a:rPr>
              <a:t>Explore Alternative Communication Protocols</a:t>
            </a:r>
            <a:r>
              <a:rPr kumimoji="0" lang="en-US" altLang="en-US" sz="2200" b="0" i="0" u="none" strike="noStrike" cap="none" normalizeH="0" baseline="0" dirty="0">
                <a:ln>
                  <a:noFill/>
                </a:ln>
                <a:effectLst/>
              </a:rPr>
              <a:t>: Experiment with Bluetooth, LoRa, or other protocols to further reduce latency and improve reliability. </a:t>
            </a:r>
          </a:p>
          <a:p>
            <a:pPr marL="0" marR="0" lvl="0" indent="-228600" algn="l" fontAlgn="base">
              <a:spcBef>
                <a:spcPct val="0"/>
              </a:spcBef>
              <a:spcAft>
                <a:spcPts val="600"/>
              </a:spcAft>
              <a:buClrTx/>
              <a:buSzTx/>
              <a:buFont typeface="Arial" panose="020B0604020202020204" pitchFamily="34" charset="0"/>
              <a:buChar char="•"/>
              <a:tabLst/>
            </a:pPr>
            <a:r>
              <a:rPr lang="en-US" altLang="en-US" sz="2200" dirty="0"/>
              <a:t>Introducing machine learning model which learns from the sensor data using AWS </a:t>
            </a:r>
            <a:r>
              <a:rPr lang="en-US" altLang="en-US" sz="2200" dirty="0" err="1"/>
              <a:t>SageMaker</a:t>
            </a:r>
            <a:r>
              <a:rPr lang="en-US" altLang="en-US" sz="2200" dirty="0"/>
              <a:t>.</a:t>
            </a:r>
          </a:p>
          <a:p>
            <a:pPr marL="0" marR="0" lvl="0" indent="-228600" algn="l" fontAlgn="base">
              <a:spcBef>
                <a:spcPct val="0"/>
              </a:spcBef>
              <a:spcAft>
                <a:spcPts val="600"/>
              </a:spcAft>
              <a:buClrTx/>
              <a:buSzTx/>
              <a:buFont typeface="Arial" panose="020B0604020202020204" pitchFamily="34" charset="0"/>
              <a:buChar char="•"/>
              <a:tabLst/>
            </a:pPr>
            <a:r>
              <a:rPr kumimoji="0" lang="en-US" altLang="en-US" sz="2200" b="0" i="0" u="none" strike="noStrike" cap="none" normalizeH="0" baseline="0" dirty="0">
                <a:ln>
                  <a:noFill/>
                </a:ln>
                <a:effectLst/>
              </a:rPr>
              <a:t>Android Application for remote control</a:t>
            </a:r>
          </a:p>
        </p:txBody>
      </p:sp>
      <p:sp>
        <p:nvSpPr>
          <p:cNvPr id="26" name="Freeform: Shape 25">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937801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922" name="Rectangle 37921">
            <a:extLst>
              <a:ext uri="{FF2B5EF4-FFF2-40B4-BE49-F238E27FC236}">
                <a16:creationId xmlns:a16="http://schemas.microsoft.com/office/drawing/2014/main" id="{5341D4B7-8A53-4C37-8E33-372EAB5776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2434" y="253548"/>
            <a:ext cx="5608934" cy="6102802"/>
          </a:xfrm>
          <a:prstGeom prst="rect">
            <a:avLst/>
          </a:prstGeom>
          <a:solidFill>
            <a:srgbClr val="AFAB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6585283" y="420017"/>
            <a:ext cx="5069305" cy="5769864"/>
          </a:xfrm>
        </p:spPr>
        <p:txBody>
          <a:bodyPr vert="horz" lIns="91440" tIns="45720" rIns="91440" bIns="45720" rtlCol="0" anchor="ctr">
            <a:normAutofit/>
          </a:bodyPr>
          <a:lstStyle/>
          <a:p>
            <a:pPr eaLnBrk="1" hangingPunct="1"/>
            <a:r>
              <a:rPr lang="en-US" altLang="en-US" sz="3000" dirty="0">
                <a:solidFill>
                  <a:schemeClr val="tx1"/>
                </a:solidFill>
                <a:latin typeface="+mj-lt"/>
                <a:cs typeface="+mj-cs"/>
              </a:rPr>
              <a:t>Contents</a:t>
            </a:r>
            <a:br>
              <a:rPr lang="en-US" altLang="en-US" sz="3000" dirty="0">
                <a:solidFill>
                  <a:schemeClr val="tx1"/>
                </a:solidFill>
                <a:latin typeface="+mj-lt"/>
                <a:cs typeface="+mj-cs"/>
              </a:rPr>
            </a:br>
            <a:r>
              <a:rPr lang="en-US" altLang="en-US" sz="3000" dirty="0">
                <a:solidFill>
                  <a:schemeClr val="tx1"/>
                </a:solidFill>
                <a:latin typeface="+mj-lt"/>
                <a:cs typeface="+mj-cs"/>
              </a:rPr>
              <a:t>1. Introduction</a:t>
            </a:r>
            <a:br>
              <a:rPr lang="en-US" altLang="en-US" sz="3000" dirty="0">
                <a:solidFill>
                  <a:schemeClr val="tx1"/>
                </a:solidFill>
                <a:latin typeface="+mj-lt"/>
                <a:cs typeface="+mj-cs"/>
              </a:rPr>
            </a:br>
            <a:r>
              <a:rPr lang="en-US" altLang="en-US" sz="3000" dirty="0">
                <a:solidFill>
                  <a:schemeClr val="tx1"/>
                </a:solidFill>
                <a:latin typeface="+mj-lt"/>
                <a:cs typeface="+mj-cs"/>
              </a:rPr>
              <a:t>2. </a:t>
            </a:r>
            <a:r>
              <a:rPr lang="en-US" sz="3000" dirty="0">
                <a:solidFill>
                  <a:schemeClr val="tx1"/>
                </a:solidFill>
                <a:latin typeface="+mj-lt"/>
                <a:cs typeface="+mj-cs"/>
              </a:rPr>
              <a:t>Project Objectives</a:t>
            </a:r>
            <a:br>
              <a:rPr lang="en-US" altLang="en-US" sz="3000" dirty="0">
                <a:solidFill>
                  <a:schemeClr val="tx1"/>
                </a:solidFill>
                <a:latin typeface="+mj-lt"/>
                <a:cs typeface="+mj-cs"/>
              </a:rPr>
            </a:br>
            <a:r>
              <a:rPr lang="en-US" altLang="en-US" sz="3000" dirty="0">
                <a:solidFill>
                  <a:schemeClr val="tx1"/>
                </a:solidFill>
                <a:latin typeface="+mj-lt"/>
                <a:cs typeface="+mj-cs"/>
              </a:rPr>
              <a:t>3. System Overview</a:t>
            </a:r>
            <a:br>
              <a:rPr lang="en-US" altLang="en-US" sz="3000" dirty="0">
                <a:solidFill>
                  <a:schemeClr val="tx1"/>
                </a:solidFill>
                <a:latin typeface="+mj-lt"/>
                <a:cs typeface="+mj-cs"/>
              </a:rPr>
            </a:br>
            <a:r>
              <a:rPr lang="en-US" altLang="en-US" sz="3000" dirty="0">
                <a:solidFill>
                  <a:schemeClr val="tx1"/>
                </a:solidFill>
                <a:latin typeface="+mj-lt"/>
                <a:cs typeface="+mj-cs"/>
              </a:rPr>
              <a:t>4. Block Diagram</a:t>
            </a:r>
            <a:br>
              <a:rPr lang="en-US" altLang="en-US" sz="3000" dirty="0">
                <a:solidFill>
                  <a:schemeClr val="tx1"/>
                </a:solidFill>
                <a:latin typeface="+mj-lt"/>
                <a:cs typeface="+mj-cs"/>
              </a:rPr>
            </a:br>
            <a:r>
              <a:rPr lang="en-US" altLang="en-US" sz="3000" dirty="0">
                <a:solidFill>
                  <a:schemeClr val="tx1"/>
                </a:solidFill>
                <a:latin typeface="+mj-lt"/>
                <a:cs typeface="+mj-cs"/>
              </a:rPr>
              <a:t>5. Control Logics</a:t>
            </a:r>
            <a:br>
              <a:rPr lang="en-US" altLang="en-US" sz="3000" dirty="0">
                <a:solidFill>
                  <a:schemeClr val="tx1"/>
                </a:solidFill>
                <a:latin typeface="+mj-lt"/>
                <a:cs typeface="+mj-cs"/>
              </a:rPr>
            </a:br>
            <a:r>
              <a:rPr lang="en-US" altLang="en-US" sz="3000" dirty="0">
                <a:solidFill>
                  <a:schemeClr val="tx1"/>
                </a:solidFill>
                <a:latin typeface="+mj-lt"/>
                <a:cs typeface="+mj-cs"/>
              </a:rPr>
              <a:t>6. Hardware and Components </a:t>
            </a:r>
            <a:br>
              <a:rPr lang="en-US" altLang="en-US" sz="3000" dirty="0">
                <a:solidFill>
                  <a:schemeClr val="tx1"/>
                </a:solidFill>
                <a:latin typeface="+mj-lt"/>
                <a:cs typeface="+mj-cs"/>
              </a:rPr>
            </a:br>
            <a:r>
              <a:rPr lang="en-US" altLang="en-US" sz="3000" dirty="0">
                <a:solidFill>
                  <a:schemeClr val="tx1"/>
                </a:solidFill>
                <a:latin typeface="+mj-lt"/>
                <a:cs typeface="+mj-cs"/>
              </a:rPr>
              <a:t>7. System Workflow</a:t>
            </a:r>
            <a:br>
              <a:rPr lang="en-US" altLang="en-US" sz="3000" dirty="0">
                <a:solidFill>
                  <a:schemeClr val="tx1"/>
                </a:solidFill>
                <a:latin typeface="+mj-lt"/>
                <a:cs typeface="+mj-cs"/>
              </a:rPr>
            </a:br>
            <a:r>
              <a:rPr lang="en-US" altLang="en-US" sz="3000" dirty="0">
                <a:solidFill>
                  <a:schemeClr val="tx1"/>
                </a:solidFill>
                <a:latin typeface="+mj-lt"/>
                <a:cs typeface="+mj-cs"/>
              </a:rPr>
              <a:t>8. Implementation and Result</a:t>
            </a:r>
            <a:br>
              <a:rPr lang="en-US" altLang="en-US" sz="3000" dirty="0">
                <a:solidFill>
                  <a:schemeClr val="tx1"/>
                </a:solidFill>
                <a:latin typeface="+mj-lt"/>
                <a:cs typeface="+mj-cs"/>
              </a:rPr>
            </a:br>
            <a:r>
              <a:rPr lang="en-US" altLang="en-US" sz="3000" dirty="0">
                <a:solidFill>
                  <a:schemeClr val="tx1"/>
                </a:solidFill>
                <a:latin typeface="+mj-lt"/>
                <a:cs typeface="+mj-cs"/>
              </a:rPr>
              <a:t>9. Future Enhancement</a:t>
            </a:r>
            <a:br>
              <a:rPr lang="en-US" altLang="en-US" sz="3000" dirty="0">
                <a:solidFill>
                  <a:schemeClr val="tx1"/>
                </a:solidFill>
                <a:latin typeface="+mj-lt"/>
                <a:cs typeface="+mj-cs"/>
              </a:rPr>
            </a:br>
            <a:r>
              <a:rPr lang="en-US" altLang="en-US" sz="3000" dirty="0">
                <a:solidFill>
                  <a:schemeClr val="tx1"/>
                </a:solidFill>
                <a:latin typeface="+mj-lt"/>
                <a:cs typeface="+mj-cs"/>
              </a:rPr>
              <a:t>10. Conclusion</a:t>
            </a:r>
          </a:p>
        </p:txBody>
      </p:sp>
      <p:sp>
        <p:nvSpPr>
          <p:cNvPr id="37924" name="Rectangle 37923">
            <a:extLst>
              <a:ext uri="{FF2B5EF4-FFF2-40B4-BE49-F238E27FC236}">
                <a16:creationId xmlns:a16="http://schemas.microsoft.com/office/drawing/2014/main" id="{B630B15B-CFE8-4FE5-8F6E-666207C945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024" y="253548"/>
            <a:ext cx="5851795" cy="6102802"/>
          </a:xfrm>
          <a:prstGeom prst="rect">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7926" name="Rectangle 37925">
            <a:extLst>
              <a:ext uri="{FF2B5EF4-FFF2-40B4-BE49-F238E27FC236}">
                <a16:creationId xmlns:a16="http://schemas.microsoft.com/office/drawing/2014/main" id="{2B51AAA3-DDFE-48DE-AF38-BE32846EC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848" y="420017"/>
            <a:ext cx="5532146" cy="5769864"/>
          </a:xfrm>
          <a:prstGeom prst="rect">
            <a:avLst/>
          </a:prstGeom>
          <a:noFill/>
          <a:ln w="6350" cap="sq" cmpd="sng" algn="ctr">
            <a:solidFill>
              <a:srgbClr val="404040"/>
            </a:solidFill>
            <a:prstDash val="solid"/>
            <a:miter lim="800000"/>
          </a:ln>
          <a:effectLst/>
        </p:spPr>
        <p:txBody>
          <a:bodyPr/>
          <a:lstStyle/>
          <a:p>
            <a:endParaRPr lang="en-GB"/>
          </a:p>
        </p:txBody>
      </p:sp>
      <p:pic>
        <p:nvPicPr>
          <p:cNvPr id="37907" name="Picture 37906" descr="Person writing on a notepad">
            <a:extLst>
              <a:ext uri="{FF2B5EF4-FFF2-40B4-BE49-F238E27FC236}">
                <a16:creationId xmlns:a16="http://schemas.microsoft.com/office/drawing/2014/main" id="{728EF60F-A0B5-36F2-FCAD-3940AF85F785}"/>
              </a:ext>
            </a:extLst>
          </p:cNvPr>
          <p:cNvPicPr>
            <a:picLocks noChangeAspect="1"/>
          </p:cNvPicPr>
          <p:nvPr/>
        </p:nvPicPr>
        <p:blipFill rotWithShape="1">
          <a:blip r:embed="rId3"/>
          <a:srcRect l="12255" r="12253" b="-2"/>
          <a:stretch/>
        </p:blipFill>
        <p:spPr>
          <a:xfrm>
            <a:off x="725707" y="740057"/>
            <a:ext cx="4886429" cy="5129784"/>
          </a:xfrm>
          <a:prstGeom prst="rect">
            <a:avLst/>
          </a:prstGeom>
        </p:spPr>
      </p:pic>
    </p:spTree>
    <p:extLst>
      <p:ext uri="{BB962C8B-B14F-4D97-AF65-F5344CB8AC3E}">
        <p14:creationId xmlns:p14="http://schemas.microsoft.com/office/powerpoint/2010/main" val="143834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7889"/>
                                        </p:tgtEl>
                                        <p:attrNameLst>
                                          <p:attrName>style.visibility</p:attrName>
                                        </p:attrNameLst>
                                      </p:cBhvr>
                                      <p:to>
                                        <p:strVal val="visible"/>
                                      </p:to>
                                    </p:set>
                                    <p:animEffect transition="in" filter="fade">
                                      <p:cBhvr>
                                        <p:cTn id="7" dur="400"/>
                                        <p:tgtEl>
                                          <p:spTgt spid="37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1DEB1D-EAE8-ACEF-C5EF-DCD93F595E46}"/>
              </a:ext>
            </a:extLst>
          </p:cNvPr>
          <p:cNvSpPr>
            <a:spLocks noGrp="1"/>
          </p:cNvSpPr>
          <p:nvPr>
            <p:ph type="title"/>
          </p:nvPr>
        </p:nvSpPr>
        <p:spPr>
          <a:xfrm>
            <a:off x="686834" y="1153572"/>
            <a:ext cx="3200400" cy="4461163"/>
          </a:xfrm>
        </p:spPr>
        <p:txBody>
          <a:bodyPr>
            <a:normAutofit/>
          </a:bodyPr>
          <a:lstStyle/>
          <a:p>
            <a:r>
              <a:rPr lang="en-GB">
                <a:solidFill>
                  <a:srgbClr val="FFFFFF"/>
                </a:solidFill>
              </a:rPr>
              <a:t>Conclusion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ctangle 1">
            <a:extLst>
              <a:ext uri="{FF2B5EF4-FFF2-40B4-BE49-F238E27FC236}">
                <a16:creationId xmlns:a16="http://schemas.microsoft.com/office/drawing/2014/main" id="{E4F9A143-C3C1-9527-35E8-492A137C16F8}"/>
              </a:ext>
            </a:extLst>
          </p:cNvPr>
          <p:cNvSpPr>
            <a:spLocks noGrp="1" noChangeArrowheads="1"/>
          </p:cNvSpPr>
          <p:nvPr>
            <p:ph idx="1"/>
          </p:nvPr>
        </p:nvSpPr>
        <p:spPr bwMode="auto">
          <a:xfrm>
            <a:off x="4447308" y="591344"/>
            <a:ext cx="6906491" cy="55856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b="1" i="0" u="none" strike="noStrike" cap="none" normalizeH="0" baseline="0" dirty="0">
                <a:ln>
                  <a:noFill/>
                </a:ln>
                <a:effectLst/>
                <a:latin typeface="Arial" panose="020B0604020202020204" pitchFamily="34" charset="0"/>
              </a:rPr>
              <a:t>Summary</a:t>
            </a:r>
            <a:r>
              <a:rPr kumimoji="0" lang="en-US" altLang="en-US" b="0" i="0" u="none" strike="noStrike" cap="none" normalizeH="0" baseline="0" dirty="0">
                <a:ln>
                  <a:noFill/>
                </a:ln>
                <a:effectLst/>
                <a:latin typeface="Arial" panose="020B0604020202020204" pitchFamily="34" charset="0"/>
              </a:rPr>
              <a:t>: Successfully automated the control of home appliances using sensors, microcontrollers, and cloud services based on certain conditions.</a:t>
            </a:r>
          </a:p>
          <a:p>
            <a:pPr marL="0" marR="0" lvl="0" indent="0" defTabSz="914400" rtl="0" eaLnBrk="0" fontAlgn="base" latinLnBrk="0" hangingPunct="0">
              <a:spcBef>
                <a:spcPct val="0"/>
              </a:spcBef>
              <a:spcAft>
                <a:spcPts val="600"/>
              </a:spcAft>
              <a:buClrTx/>
              <a:buSzTx/>
              <a:buFontTx/>
              <a:buChar char="•"/>
              <a:tabLst/>
            </a:pPr>
            <a:r>
              <a:rPr kumimoji="0" lang="en-US" altLang="en-US" b="1" i="0" u="none" strike="noStrike" cap="none" normalizeH="0" baseline="0" dirty="0">
                <a:ln>
                  <a:noFill/>
                </a:ln>
                <a:effectLst/>
                <a:latin typeface="Arial" panose="020B0604020202020204" pitchFamily="34" charset="0"/>
              </a:rPr>
              <a:t>Potential</a:t>
            </a:r>
            <a:r>
              <a:rPr kumimoji="0" lang="en-US" altLang="en-US" b="0" i="0" u="none" strike="noStrike" cap="none" normalizeH="0" baseline="0" dirty="0">
                <a:ln>
                  <a:noFill/>
                </a:ln>
                <a:effectLst/>
                <a:latin typeface="Arial" panose="020B0604020202020204" pitchFamily="34" charset="0"/>
              </a:rPr>
              <a:t>: The project opens up possibilities for expanding smart home automation with more advanced technologies. </a:t>
            </a:r>
          </a:p>
        </p:txBody>
      </p:sp>
    </p:spTree>
    <p:extLst>
      <p:ext uri="{BB962C8B-B14F-4D97-AF65-F5344CB8AC3E}">
        <p14:creationId xmlns:p14="http://schemas.microsoft.com/office/powerpoint/2010/main" val="1012863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D3E076-6319-AB9C-5546-092DFBD3FA3A}"/>
              </a:ext>
            </a:extLst>
          </p:cNvPr>
          <p:cNvSpPr>
            <a:spLocks noGrp="1"/>
          </p:cNvSpPr>
          <p:nvPr>
            <p:ph type="title"/>
          </p:nvPr>
        </p:nvSpPr>
        <p:spPr>
          <a:xfrm>
            <a:off x="686834" y="1153572"/>
            <a:ext cx="3200400" cy="4461163"/>
          </a:xfrm>
        </p:spPr>
        <p:txBody>
          <a:bodyPr>
            <a:normAutofit/>
          </a:bodyPr>
          <a:lstStyle/>
          <a:p>
            <a:r>
              <a:rPr lang="en-GB">
                <a:solidFill>
                  <a:srgbClr val="FFFFFF"/>
                </a:solidFill>
              </a:rPr>
              <a: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5D481F9-1192-7F6D-9B9D-3C554023C001}"/>
              </a:ext>
            </a:extLst>
          </p:cNvPr>
          <p:cNvSpPr>
            <a:spLocks noGrp="1"/>
          </p:cNvSpPr>
          <p:nvPr>
            <p:ph idx="1"/>
          </p:nvPr>
        </p:nvSpPr>
        <p:spPr>
          <a:xfrm>
            <a:off x="4945020" y="799688"/>
            <a:ext cx="6906491" cy="5585619"/>
          </a:xfrm>
        </p:spPr>
        <p:txBody>
          <a:bodyPr anchor="ctr">
            <a:normAutofit/>
          </a:bodyPr>
          <a:lstStyle/>
          <a:p>
            <a:pPr marL="0" indent="0">
              <a:buNone/>
            </a:pPr>
            <a:endParaRPr lang="en-GB" dirty="0"/>
          </a:p>
          <a:p>
            <a:pPr marL="0" indent="0">
              <a:buNone/>
            </a:pPr>
            <a:endParaRPr lang="en-GB" dirty="0"/>
          </a:p>
          <a:p>
            <a:pPr marL="0" indent="0">
              <a:buNone/>
            </a:pPr>
            <a:r>
              <a:rPr lang="en-GB" sz="4800" dirty="0"/>
              <a:t>Thank you !!!!!!</a:t>
            </a:r>
          </a:p>
        </p:txBody>
      </p:sp>
    </p:spTree>
    <p:extLst>
      <p:ext uri="{BB962C8B-B14F-4D97-AF65-F5344CB8AC3E}">
        <p14:creationId xmlns:p14="http://schemas.microsoft.com/office/powerpoint/2010/main" val="1250048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DHT22 footprint &amp; symbol by Aosong Electronics | SnapMagic ...">
            <a:extLst>
              <a:ext uri="{FF2B5EF4-FFF2-40B4-BE49-F238E27FC236}">
                <a16:creationId xmlns:a16="http://schemas.microsoft.com/office/drawing/2014/main" id="{477CE1A7-CB89-1999-1EDC-9D8AB8E9995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70944" y="882911"/>
            <a:ext cx="1091051" cy="10910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hoto-Resistor Sensor (LDR Large)">
            <a:extLst>
              <a:ext uri="{FF2B5EF4-FFF2-40B4-BE49-F238E27FC236}">
                <a16:creationId xmlns:a16="http://schemas.microsoft.com/office/drawing/2014/main" id="{091B749A-1ECB-5AC8-8793-EFA8BC1E5B9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06" y="290288"/>
            <a:ext cx="1489829" cy="9843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Q2 Smoke Detector « osoyoo.com">
            <a:extLst>
              <a:ext uri="{FF2B5EF4-FFF2-40B4-BE49-F238E27FC236}">
                <a16:creationId xmlns:a16="http://schemas.microsoft.com/office/drawing/2014/main" id="{F778A15A-441E-AFBC-0890-53A98EF8B7A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7314" y="2759891"/>
            <a:ext cx="1588934" cy="15889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PI5-4GB-SINGLE Raspberry-pi, SBC, Raspberry Pi5 4GB, BCM2712 | Farnell  Italy">
            <a:extLst>
              <a:ext uri="{FF2B5EF4-FFF2-40B4-BE49-F238E27FC236}">
                <a16:creationId xmlns:a16="http://schemas.microsoft.com/office/drawing/2014/main" id="{09705257-4462-7748-B065-2DCAF064913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89348" y="4930536"/>
            <a:ext cx="2082452" cy="15826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up of a microchip&#10;&#10;Description automatically generated">
            <a:extLst>
              <a:ext uri="{FF2B5EF4-FFF2-40B4-BE49-F238E27FC236}">
                <a16:creationId xmlns:a16="http://schemas.microsoft.com/office/drawing/2014/main" id="{FB8A30B9-317E-6F02-E3F8-2BC9711A4A6E}"/>
              </a:ext>
            </a:extLst>
          </p:cNvPr>
          <p:cNvPicPr>
            <a:picLocks noChangeAspect="1"/>
          </p:cNvPicPr>
          <p:nvPr/>
        </p:nvPicPr>
        <p:blipFill>
          <a:blip r:embed="rId6"/>
          <a:stretch>
            <a:fillRect/>
          </a:stretch>
        </p:blipFill>
        <p:spPr>
          <a:xfrm>
            <a:off x="2682040" y="147404"/>
            <a:ext cx="1374953" cy="1374953"/>
          </a:xfrm>
          <a:prstGeom prst="rect">
            <a:avLst/>
          </a:prstGeom>
        </p:spPr>
      </p:pic>
      <p:sp>
        <p:nvSpPr>
          <p:cNvPr id="1039" name="Rectangle 1038">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680"/>
            <a:ext cx="4236873" cy="68586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03279CF-7900-8A14-E194-7E1BFF6691BD}"/>
              </a:ext>
            </a:extLst>
          </p:cNvPr>
          <p:cNvSpPr>
            <a:spLocks noGrp="1"/>
          </p:cNvSpPr>
          <p:nvPr>
            <p:ph type="ctrTitle"/>
          </p:nvPr>
        </p:nvSpPr>
        <p:spPr>
          <a:xfrm>
            <a:off x="8282152" y="1010485"/>
            <a:ext cx="2840391" cy="3353959"/>
          </a:xfrm>
        </p:spPr>
        <p:txBody>
          <a:bodyPr>
            <a:normAutofit/>
          </a:bodyPr>
          <a:lstStyle/>
          <a:p>
            <a:pPr algn="l"/>
            <a:r>
              <a:rPr lang="en-GB" sz="4100">
                <a:solidFill>
                  <a:srgbClr val="FFFFFF"/>
                </a:solidFill>
              </a:rPr>
              <a:t>                       Introduction</a:t>
            </a:r>
          </a:p>
        </p:txBody>
      </p:sp>
      <p:sp>
        <p:nvSpPr>
          <p:cNvPr id="4" name="Rectangle 1">
            <a:extLst>
              <a:ext uri="{FF2B5EF4-FFF2-40B4-BE49-F238E27FC236}">
                <a16:creationId xmlns:a16="http://schemas.microsoft.com/office/drawing/2014/main" id="{B1DF83A8-0ECC-EED2-45D6-35FFEB4BD68B}"/>
              </a:ext>
            </a:extLst>
          </p:cNvPr>
          <p:cNvSpPr>
            <a:spLocks noGrp="1" noChangeArrowheads="1"/>
          </p:cNvSpPr>
          <p:nvPr>
            <p:ph type="subTitle" idx="1"/>
          </p:nvPr>
        </p:nvSpPr>
        <p:spPr bwMode="auto">
          <a:xfrm>
            <a:off x="8282150" y="4834761"/>
            <a:ext cx="2840392" cy="175695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algn="l" defTabSz="914400" rtl="0" eaLnBrk="0" fontAlgn="base" latinLnBrk="0" hangingPunct="0">
              <a:spcBef>
                <a:spcPct val="0"/>
              </a:spcBef>
              <a:spcAft>
                <a:spcPts val="600"/>
              </a:spcAft>
              <a:buClrTx/>
              <a:buSzTx/>
              <a:buFontTx/>
              <a:buChar char="•"/>
              <a:tabLst/>
            </a:pPr>
            <a:r>
              <a:rPr lang="en-US" sz="1400" kern="1200" dirty="0">
                <a:solidFill>
                  <a:srgbClr val="FFFFFF"/>
                </a:solidFill>
                <a:cs typeface="Times New Roman" panose="02020603050405020304" pitchFamily="18" charset="0"/>
              </a:rPr>
              <a:t>This project introduces a Smart Home IOT project using</a:t>
            </a:r>
            <a:r>
              <a:rPr lang="en-US" sz="1400" dirty="0">
                <a:solidFill>
                  <a:srgbClr val="FFFFFF"/>
                </a:solidFill>
                <a:cs typeface="Times New Roman" panose="02020603050405020304" pitchFamily="18" charset="0"/>
              </a:rPr>
              <a:t> sensors, actuating</a:t>
            </a:r>
            <a:r>
              <a:rPr lang="en-US" sz="1400" kern="1200" dirty="0">
                <a:solidFill>
                  <a:srgbClr val="FFFFFF"/>
                </a:solidFill>
                <a:cs typeface="Times New Roman" panose="02020603050405020304" pitchFamily="18" charset="0"/>
              </a:rPr>
              <a:t> devices</a:t>
            </a:r>
            <a:r>
              <a:rPr lang="en-US" sz="1400" dirty="0">
                <a:solidFill>
                  <a:srgbClr val="FFFFFF"/>
                </a:solidFill>
                <a:cs typeface="Times New Roman" panose="02020603050405020304" pitchFamily="18" charset="0"/>
              </a:rPr>
              <a:t> and AWS cloud services </a:t>
            </a:r>
            <a:r>
              <a:rPr kumimoji="0" lang="en-US" altLang="en-US" sz="1400" b="0" i="0" u="none" strike="noStrike" cap="none" normalizeH="0" baseline="0" dirty="0">
                <a:ln>
                  <a:noFill/>
                </a:ln>
                <a:solidFill>
                  <a:srgbClr val="FFFFFF"/>
                </a:solidFill>
                <a:effectLst/>
              </a:rPr>
              <a:t>.</a:t>
            </a:r>
          </a:p>
        </p:txBody>
      </p:sp>
      <p:cxnSp>
        <p:nvCxnSpPr>
          <p:cNvPr id="1041" name="Straight Connector 1040">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802074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571549"/>
            <a:ext cx="8113985"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pic>
        <p:nvPicPr>
          <p:cNvPr id="6" name="Picture 16" descr="ANTELA 16A Smart Plug Plug (F1s202-EU ...">
            <a:extLst>
              <a:ext uri="{FF2B5EF4-FFF2-40B4-BE49-F238E27FC236}">
                <a16:creationId xmlns:a16="http://schemas.microsoft.com/office/drawing/2014/main" id="{D4F710D5-7849-7C85-BC0E-8951968AE02D}"/>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346697" y="3033911"/>
            <a:ext cx="1294844" cy="1294844"/>
          </a:xfrm>
          <a:prstGeom prst="rect">
            <a:avLst/>
          </a:prstGeom>
          <a:noFill/>
          <a:extLst>
            <a:ext uri="{909E8E84-426E-40DD-AFC4-6F175D3DCCD1}">
              <a14:hiddenFill xmlns:a14="http://schemas.microsoft.com/office/drawing/2010/main">
                <a:solidFill>
                  <a:srgbClr val="FFFFFF"/>
                </a:solidFill>
              </a14:hiddenFill>
            </a:ext>
          </a:extLst>
        </p:spPr>
      </p:pic>
      <p:cxnSp>
        <p:nvCxnSpPr>
          <p:cNvPr id="1049" name="Straight Connector 1048">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45715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pic>
        <p:nvPicPr>
          <p:cNvPr id="9" name="Picture 6" descr="Touch sensor breakout">
            <a:extLst>
              <a:ext uri="{FF2B5EF4-FFF2-40B4-BE49-F238E27FC236}">
                <a16:creationId xmlns:a16="http://schemas.microsoft.com/office/drawing/2014/main" id="{00D88894-9C4D-ADFD-D7F7-2AF0644AB1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8721" y="2984294"/>
            <a:ext cx="973391" cy="9733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LED 5mm Green">
            <a:extLst>
              <a:ext uri="{FF2B5EF4-FFF2-40B4-BE49-F238E27FC236}">
                <a16:creationId xmlns:a16="http://schemas.microsoft.com/office/drawing/2014/main" id="{77DA6B34-382F-DAA6-80F0-2B6C86BF4847}"/>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4648654" y="343093"/>
            <a:ext cx="1140157" cy="158369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SSIVE BUZZER MODULE LOW LEVEL TRIGGER - Besomi Electronics">
            <a:extLst>
              <a:ext uri="{FF2B5EF4-FFF2-40B4-BE49-F238E27FC236}">
                <a16:creationId xmlns:a16="http://schemas.microsoft.com/office/drawing/2014/main" id="{3399078F-6A23-927B-B17E-97C002B418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84330" y="343094"/>
            <a:ext cx="1244158" cy="12441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Fan Immagini - Sfoglia 940,138 foto ...">
            <a:extLst>
              <a:ext uri="{FF2B5EF4-FFF2-40B4-BE49-F238E27FC236}">
                <a16:creationId xmlns:a16="http://schemas.microsoft.com/office/drawing/2014/main" id="{F40E7CCF-BBF6-1A04-DE90-2FE3DA55646D}"/>
              </a:ext>
            </a:extLst>
          </p:cNvPr>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5968566" y="2903664"/>
            <a:ext cx="1217317" cy="14607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Arduino® Uno Rev3 SMD - ARDUSHOP">
            <a:extLst>
              <a:ext uri="{FF2B5EF4-FFF2-40B4-BE49-F238E27FC236}">
                <a16:creationId xmlns:a16="http://schemas.microsoft.com/office/drawing/2014/main" id="{E1C4C19C-9E07-CE19-0018-ACA54882062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7292" y="4874055"/>
            <a:ext cx="1293781" cy="129378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22E3665-7D14-99F7-5DCB-7A5C1C321C1F}"/>
              </a:ext>
            </a:extLst>
          </p:cNvPr>
          <p:cNvSpPr txBox="1"/>
          <p:nvPr/>
        </p:nvSpPr>
        <p:spPr>
          <a:xfrm>
            <a:off x="6863433" y="4144089"/>
            <a:ext cx="516680"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Fan</a:t>
            </a:r>
          </a:p>
        </p:txBody>
      </p:sp>
      <p:sp>
        <p:nvSpPr>
          <p:cNvPr id="16" name="TextBox 15">
            <a:extLst>
              <a:ext uri="{FF2B5EF4-FFF2-40B4-BE49-F238E27FC236}">
                <a16:creationId xmlns:a16="http://schemas.microsoft.com/office/drawing/2014/main" id="{EF5023E7-6879-3950-3BFF-F00105B296BC}"/>
              </a:ext>
            </a:extLst>
          </p:cNvPr>
          <p:cNvSpPr txBox="1"/>
          <p:nvPr/>
        </p:nvSpPr>
        <p:spPr>
          <a:xfrm>
            <a:off x="4288465" y="4085960"/>
            <a:ext cx="1197764"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Smart Plug</a:t>
            </a:r>
          </a:p>
        </p:txBody>
      </p:sp>
      <p:sp>
        <p:nvSpPr>
          <p:cNvPr id="17" name="TextBox 16">
            <a:extLst>
              <a:ext uri="{FF2B5EF4-FFF2-40B4-BE49-F238E27FC236}">
                <a16:creationId xmlns:a16="http://schemas.microsoft.com/office/drawing/2014/main" id="{CE43819A-16F7-0C58-FA9F-C7D3A5F3696A}"/>
              </a:ext>
            </a:extLst>
          </p:cNvPr>
          <p:cNvSpPr txBox="1"/>
          <p:nvPr/>
        </p:nvSpPr>
        <p:spPr>
          <a:xfrm>
            <a:off x="120488" y="1552283"/>
            <a:ext cx="1237839"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LDR Sensor</a:t>
            </a:r>
          </a:p>
        </p:txBody>
      </p:sp>
      <p:sp>
        <p:nvSpPr>
          <p:cNvPr id="18" name="TextBox 17">
            <a:extLst>
              <a:ext uri="{FF2B5EF4-FFF2-40B4-BE49-F238E27FC236}">
                <a16:creationId xmlns:a16="http://schemas.microsoft.com/office/drawing/2014/main" id="{75B7FB56-2A65-33CE-CF62-FA044D2D3408}"/>
              </a:ext>
            </a:extLst>
          </p:cNvPr>
          <p:cNvSpPr txBox="1"/>
          <p:nvPr/>
        </p:nvSpPr>
        <p:spPr>
          <a:xfrm>
            <a:off x="2867794" y="1383865"/>
            <a:ext cx="987130"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ESP8266</a:t>
            </a:r>
          </a:p>
        </p:txBody>
      </p:sp>
      <p:sp>
        <p:nvSpPr>
          <p:cNvPr id="19" name="TextBox 18">
            <a:extLst>
              <a:ext uri="{FF2B5EF4-FFF2-40B4-BE49-F238E27FC236}">
                <a16:creationId xmlns:a16="http://schemas.microsoft.com/office/drawing/2014/main" id="{65D660F2-CD9E-F5C0-0C94-1A6645F93B87}"/>
              </a:ext>
            </a:extLst>
          </p:cNvPr>
          <p:cNvSpPr txBox="1"/>
          <p:nvPr/>
        </p:nvSpPr>
        <p:spPr>
          <a:xfrm>
            <a:off x="4497903" y="1764560"/>
            <a:ext cx="606256"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Bulb</a:t>
            </a:r>
          </a:p>
        </p:txBody>
      </p:sp>
      <p:sp>
        <p:nvSpPr>
          <p:cNvPr id="20" name="TextBox 19">
            <a:extLst>
              <a:ext uri="{FF2B5EF4-FFF2-40B4-BE49-F238E27FC236}">
                <a16:creationId xmlns:a16="http://schemas.microsoft.com/office/drawing/2014/main" id="{7AB49D19-C734-A300-750F-8D288B3B2A96}"/>
              </a:ext>
            </a:extLst>
          </p:cNvPr>
          <p:cNvSpPr txBox="1"/>
          <p:nvPr/>
        </p:nvSpPr>
        <p:spPr>
          <a:xfrm>
            <a:off x="6589592" y="1499756"/>
            <a:ext cx="804644"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Buzzer</a:t>
            </a:r>
          </a:p>
        </p:txBody>
      </p:sp>
      <p:sp>
        <p:nvSpPr>
          <p:cNvPr id="21" name="TextBox 20">
            <a:extLst>
              <a:ext uri="{FF2B5EF4-FFF2-40B4-BE49-F238E27FC236}">
                <a16:creationId xmlns:a16="http://schemas.microsoft.com/office/drawing/2014/main" id="{54DEF6ED-DEDB-1606-52A3-3CD9BFE3EC44}"/>
              </a:ext>
            </a:extLst>
          </p:cNvPr>
          <p:cNvSpPr txBox="1"/>
          <p:nvPr/>
        </p:nvSpPr>
        <p:spPr>
          <a:xfrm>
            <a:off x="6335941" y="6256651"/>
            <a:ext cx="1540935"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Arduino board</a:t>
            </a:r>
          </a:p>
        </p:txBody>
      </p:sp>
      <p:sp>
        <p:nvSpPr>
          <p:cNvPr id="23" name="TextBox 22">
            <a:extLst>
              <a:ext uri="{FF2B5EF4-FFF2-40B4-BE49-F238E27FC236}">
                <a16:creationId xmlns:a16="http://schemas.microsoft.com/office/drawing/2014/main" id="{B0286537-54C2-A5C2-A716-49529A361105}"/>
              </a:ext>
            </a:extLst>
          </p:cNvPr>
          <p:cNvSpPr txBox="1"/>
          <p:nvPr/>
        </p:nvSpPr>
        <p:spPr>
          <a:xfrm>
            <a:off x="1875379" y="6328534"/>
            <a:ext cx="1359218"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Raspberry Pi</a:t>
            </a:r>
          </a:p>
        </p:txBody>
      </p:sp>
      <p:sp>
        <p:nvSpPr>
          <p:cNvPr id="24" name="TextBox 23">
            <a:extLst>
              <a:ext uri="{FF2B5EF4-FFF2-40B4-BE49-F238E27FC236}">
                <a16:creationId xmlns:a16="http://schemas.microsoft.com/office/drawing/2014/main" id="{FBA6504E-EDCA-82FD-2A78-2115216B9664}"/>
              </a:ext>
            </a:extLst>
          </p:cNvPr>
          <p:cNvSpPr txBox="1"/>
          <p:nvPr/>
        </p:nvSpPr>
        <p:spPr>
          <a:xfrm>
            <a:off x="1516060" y="1831389"/>
            <a:ext cx="1505540"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DHT22 Sensor</a:t>
            </a:r>
          </a:p>
        </p:txBody>
      </p:sp>
      <p:sp>
        <p:nvSpPr>
          <p:cNvPr id="25" name="TextBox 24">
            <a:extLst>
              <a:ext uri="{FF2B5EF4-FFF2-40B4-BE49-F238E27FC236}">
                <a16:creationId xmlns:a16="http://schemas.microsoft.com/office/drawing/2014/main" id="{9326B705-B151-2D8B-DFEF-4A3B0D2AD30E}"/>
              </a:ext>
            </a:extLst>
          </p:cNvPr>
          <p:cNvSpPr txBox="1"/>
          <p:nvPr/>
        </p:nvSpPr>
        <p:spPr>
          <a:xfrm>
            <a:off x="2223027" y="3910410"/>
            <a:ext cx="1411284"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Touch sensor</a:t>
            </a:r>
          </a:p>
        </p:txBody>
      </p:sp>
      <p:sp>
        <p:nvSpPr>
          <p:cNvPr id="26" name="TextBox 25">
            <a:extLst>
              <a:ext uri="{FF2B5EF4-FFF2-40B4-BE49-F238E27FC236}">
                <a16:creationId xmlns:a16="http://schemas.microsoft.com/office/drawing/2014/main" id="{A17D3946-C0F9-0D5A-7E08-72DD6E126A32}"/>
              </a:ext>
            </a:extLst>
          </p:cNvPr>
          <p:cNvSpPr txBox="1"/>
          <p:nvPr/>
        </p:nvSpPr>
        <p:spPr>
          <a:xfrm>
            <a:off x="83236" y="4095750"/>
            <a:ext cx="1480470"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dirty="0">
                <a:solidFill>
                  <a:srgbClr val="000000"/>
                </a:solidFill>
                <a:latin typeface="Calibri" panose="020F0502020204030204" pitchFamily="34" charset="0"/>
              </a:rPr>
              <a:t>Smoke sensor</a:t>
            </a: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pic>
        <p:nvPicPr>
          <p:cNvPr id="27" name="Picture 4" descr="XBee® S2C 802.15.4 RF Modules - Digi | Mouser">
            <a:extLst>
              <a:ext uri="{FF2B5EF4-FFF2-40B4-BE49-F238E27FC236}">
                <a16:creationId xmlns:a16="http://schemas.microsoft.com/office/drawing/2014/main" id="{89491EE2-EDF7-4876-7079-84EB6D80031D}"/>
              </a:ext>
            </a:extLst>
          </p:cNvPr>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4273309" y="5220933"/>
            <a:ext cx="1463353" cy="106458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351BF686-EA41-B553-1FF2-40D53D585681}"/>
              </a:ext>
            </a:extLst>
          </p:cNvPr>
          <p:cNvSpPr txBox="1"/>
          <p:nvPr/>
        </p:nvSpPr>
        <p:spPr>
          <a:xfrm>
            <a:off x="4740155" y="6476038"/>
            <a:ext cx="1428596"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dirty="0" err="1">
                <a:solidFill>
                  <a:srgbClr val="000000"/>
                </a:solidFill>
                <a:latin typeface="Calibri" panose="020F0502020204030204" pitchFamily="34" charset="0"/>
              </a:rPr>
              <a:t>Xbee</a:t>
            </a:r>
            <a:r>
              <a:rPr lang="en-US" dirty="0">
                <a:solidFill>
                  <a:srgbClr val="000000"/>
                </a:solidFill>
                <a:latin typeface="Calibri" panose="020F0502020204030204" pitchFamily="34" charset="0"/>
              </a:rPr>
              <a:t> module</a:t>
            </a: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923478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4BFCCA4-109C-4B21-816E-144FE75C3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0A781C-657F-F96C-002D-DF34AA3015EA}"/>
              </a:ext>
            </a:extLst>
          </p:cNvPr>
          <p:cNvSpPr>
            <a:spLocks noGrp="1"/>
          </p:cNvSpPr>
          <p:nvPr>
            <p:ph type="title"/>
          </p:nvPr>
        </p:nvSpPr>
        <p:spPr>
          <a:xfrm>
            <a:off x="630918" y="643465"/>
            <a:ext cx="3895359" cy="1846615"/>
          </a:xfrm>
        </p:spPr>
        <p:txBody>
          <a:bodyPr vert="horz" lIns="91440" tIns="45720" rIns="91440" bIns="45720" rtlCol="0" anchor="b">
            <a:normAutofit/>
          </a:bodyPr>
          <a:lstStyle/>
          <a:p>
            <a:r>
              <a:rPr lang="en-US" sz="5400"/>
              <a:t>…Cont’d</a:t>
            </a:r>
          </a:p>
        </p:txBody>
      </p:sp>
      <p:sp>
        <p:nvSpPr>
          <p:cNvPr id="3081" name="sketch line">
            <a:extLst>
              <a:ext uri="{FF2B5EF4-FFF2-40B4-BE49-F238E27FC236}">
                <a16:creationId xmlns:a16="http://schemas.microsoft.com/office/drawing/2014/main" id="{0059B5C0-FEC8-4370-AF45-02E3AEF6F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659144"/>
            <a:ext cx="3566160" cy="18288"/>
          </a:xfrm>
          <a:custGeom>
            <a:avLst/>
            <a:gdLst>
              <a:gd name="connsiteX0" fmla="*/ 0 w 3566160"/>
              <a:gd name="connsiteY0" fmla="*/ 0 h 18288"/>
              <a:gd name="connsiteX1" fmla="*/ 665683 w 3566160"/>
              <a:gd name="connsiteY1" fmla="*/ 0 h 18288"/>
              <a:gd name="connsiteX2" fmla="*/ 1331366 w 3566160"/>
              <a:gd name="connsiteY2" fmla="*/ 0 h 18288"/>
              <a:gd name="connsiteX3" fmla="*/ 1818742 w 3566160"/>
              <a:gd name="connsiteY3" fmla="*/ 0 h 18288"/>
              <a:gd name="connsiteX4" fmla="*/ 2413102 w 3566160"/>
              <a:gd name="connsiteY4" fmla="*/ 0 h 18288"/>
              <a:gd name="connsiteX5" fmla="*/ 2936138 w 3566160"/>
              <a:gd name="connsiteY5" fmla="*/ 0 h 18288"/>
              <a:gd name="connsiteX6" fmla="*/ 3566160 w 3566160"/>
              <a:gd name="connsiteY6" fmla="*/ 0 h 18288"/>
              <a:gd name="connsiteX7" fmla="*/ 3566160 w 3566160"/>
              <a:gd name="connsiteY7" fmla="*/ 18288 h 18288"/>
              <a:gd name="connsiteX8" fmla="*/ 2971800 w 3566160"/>
              <a:gd name="connsiteY8" fmla="*/ 18288 h 18288"/>
              <a:gd name="connsiteX9" fmla="*/ 2448763 w 3566160"/>
              <a:gd name="connsiteY9" fmla="*/ 18288 h 18288"/>
              <a:gd name="connsiteX10" fmla="*/ 1854403 w 3566160"/>
              <a:gd name="connsiteY10" fmla="*/ 18288 h 18288"/>
              <a:gd name="connsiteX11" fmla="*/ 1295705 w 3566160"/>
              <a:gd name="connsiteY11" fmla="*/ 18288 h 18288"/>
              <a:gd name="connsiteX12" fmla="*/ 772668 w 3566160"/>
              <a:gd name="connsiteY12" fmla="*/ 18288 h 18288"/>
              <a:gd name="connsiteX13" fmla="*/ 0 w 3566160"/>
              <a:gd name="connsiteY13" fmla="*/ 18288 h 18288"/>
              <a:gd name="connsiteX14" fmla="*/ 0 w 356616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18288" fill="none" extrusionOk="0">
                <a:moveTo>
                  <a:pt x="0" y="0"/>
                </a:moveTo>
                <a:cubicBezTo>
                  <a:pt x="222644" y="15773"/>
                  <a:pt x="447078" y="-30288"/>
                  <a:pt x="665683" y="0"/>
                </a:cubicBezTo>
                <a:cubicBezTo>
                  <a:pt x="884288" y="30288"/>
                  <a:pt x="1132425" y="-6167"/>
                  <a:pt x="1331366" y="0"/>
                </a:cubicBezTo>
                <a:cubicBezTo>
                  <a:pt x="1530307" y="6167"/>
                  <a:pt x="1680942" y="17562"/>
                  <a:pt x="1818742" y="0"/>
                </a:cubicBezTo>
                <a:cubicBezTo>
                  <a:pt x="1956542" y="-17562"/>
                  <a:pt x="2130227" y="23032"/>
                  <a:pt x="2413102" y="0"/>
                </a:cubicBezTo>
                <a:cubicBezTo>
                  <a:pt x="2695977" y="-23032"/>
                  <a:pt x="2679988" y="-13260"/>
                  <a:pt x="2936138" y="0"/>
                </a:cubicBezTo>
                <a:cubicBezTo>
                  <a:pt x="3192288" y="13260"/>
                  <a:pt x="3378668" y="16268"/>
                  <a:pt x="3566160" y="0"/>
                </a:cubicBezTo>
                <a:cubicBezTo>
                  <a:pt x="3566199" y="7328"/>
                  <a:pt x="3566779" y="9982"/>
                  <a:pt x="3566160" y="18288"/>
                </a:cubicBezTo>
                <a:cubicBezTo>
                  <a:pt x="3315478" y="45899"/>
                  <a:pt x="3188272" y="-7574"/>
                  <a:pt x="2971800" y="18288"/>
                </a:cubicBezTo>
                <a:cubicBezTo>
                  <a:pt x="2755328" y="44150"/>
                  <a:pt x="2598570" y="34692"/>
                  <a:pt x="2448763" y="18288"/>
                </a:cubicBezTo>
                <a:cubicBezTo>
                  <a:pt x="2298956" y="1884"/>
                  <a:pt x="2011344" y="-7043"/>
                  <a:pt x="1854403" y="18288"/>
                </a:cubicBezTo>
                <a:cubicBezTo>
                  <a:pt x="1697462" y="43619"/>
                  <a:pt x="1444994" y="618"/>
                  <a:pt x="1295705" y="18288"/>
                </a:cubicBezTo>
                <a:cubicBezTo>
                  <a:pt x="1146416" y="35958"/>
                  <a:pt x="965401" y="42167"/>
                  <a:pt x="772668" y="18288"/>
                </a:cubicBezTo>
                <a:cubicBezTo>
                  <a:pt x="579935" y="-5591"/>
                  <a:pt x="352420" y="-19381"/>
                  <a:pt x="0" y="18288"/>
                </a:cubicBezTo>
                <a:cubicBezTo>
                  <a:pt x="-593" y="9736"/>
                  <a:pt x="244" y="6610"/>
                  <a:pt x="0" y="0"/>
                </a:cubicBezTo>
                <a:close/>
              </a:path>
              <a:path w="3566160" h="18288" stroke="0" extrusionOk="0">
                <a:moveTo>
                  <a:pt x="0" y="0"/>
                </a:moveTo>
                <a:cubicBezTo>
                  <a:pt x="169947" y="-5008"/>
                  <a:pt x="340602" y="-17518"/>
                  <a:pt x="594360" y="0"/>
                </a:cubicBezTo>
                <a:cubicBezTo>
                  <a:pt x="848118" y="17518"/>
                  <a:pt x="997921" y="8866"/>
                  <a:pt x="1224382" y="0"/>
                </a:cubicBezTo>
                <a:cubicBezTo>
                  <a:pt x="1450843" y="-8866"/>
                  <a:pt x="1572343" y="8392"/>
                  <a:pt x="1783080" y="0"/>
                </a:cubicBezTo>
                <a:cubicBezTo>
                  <a:pt x="1993817" y="-8392"/>
                  <a:pt x="2266728" y="2126"/>
                  <a:pt x="2448763" y="0"/>
                </a:cubicBezTo>
                <a:cubicBezTo>
                  <a:pt x="2630798" y="-2126"/>
                  <a:pt x="2815508" y="-13843"/>
                  <a:pt x="3043123" y="0"/>
                </a:cubicBezTo>
                <a:cubicBezTo>
                  <a:pt x="3270738" y="13843"/>
                  <a:pt x="3420568" y="2184"/>
                  <a:pt x="3566160" y="0"/>
                </a:cubicBezTo>
                <a:cubicBezTo>
                  <a:pt x="3566487" y="8595"/>
                  <a:pt x="3566088" y="13110"/>
                  <a:pt x="3566160" y="18288"/>
                </a:cubicBezTo>
                <a:cubicBezTo>
                  <a:pt x="3421748" y="9323"/>
                  <a:pt x="3176383" y="-3939"/>
                  <a:pt x="2971800" y="18288"/>
                </a:cubicBezTo>
                <a:cubicBezTo>
                  <a:pt x="2767217" y="40515"/>
                  <a:pt x="2590769" y="4336"/>
                  <a:pt x="2306117" y="18288"/>
                </a:cubicBezTo>
                <a:cubicBezTo>
                  <a:pt x="2021465" y="32240"/>
                  <a:pt x="1860727" y="-9280"/>
                  <a:pt x="1676095" y="18288"/>
                </a:cubicBezTo>
                <a:cubicBezTo>
                  <a:pt x="1491463" y="45856"/>
                  <a:pt x="1329173" y="5765"/>
                  <a:pt x="1153058" y="18288"/>
                </a:cubicBezTo>
                <a:cubicBezTo>
                  <a:pt x="976943" y="30811"/>
                  <a:pt x="895178" y="4751"/>
                  <a:pt x="665683" y="18288"/>
                </a:cubicBezTo>
                <a:cubicBezTo>
                  <a:pt x="436189" y="31825"/>
                  <a:pt x="302924" y="2002"/>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B29ACD9-DD2A-7F8A-F4A6-34A73FA99325}"/>
              </a:ext>
            </a:extLst>
          </p:cNvPr>
          <p:cNvSpPr txBox="1"/>
          <p:nvPr/>
        </p:nvSpPr>
        <p:spPr>
          <a:xfrm>
            <a:off x="630936" y="2807167"/>
            <a:ext cx="3895522" cy="3386399"/>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sz="2200"/>
              <a:t>Our project also utilizes ZigBee, Wi-Fi and MQTT protocols, and AWS Cloud Services to create a comprehensive smart home system. </a:t>
            </a:r>
          </a:p>
        </p:txBody>
      </p:sp>
      <p:pic>
        <p:nvPicPr>
          <p:cNvPr id="3074" name="Picture 2" descr="Wireless solutions part 4: ZigBee | Farnell Italia">
            <a:extLst>
              <a:ext uri="{FF2B5EF4-FFF2-40B4-BE49-F238E27FC236}">
                <a16:creationId xmlns:a16="http://schemas.microsoft.com/office/drawing/2014/main" id="{1F7A9078-E654-8C5A-98A6-48247DA5DBC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28460" y="164592"/>
            <a:ext cx="2428143" cy="34564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TMS MQTT Cross-platform messaging ...">
            <a:extLst>
              <a:ext uri="{FF2B5EF4-FFF2-40B4-BE49-F238E27FC236}">
                <a16:creationId xmlns:a16="http://schemas.microsoft.com/office/drawing/2014/main" id="{E58C10D4-FBC8-EB5E-CE05-91E16A1561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47888" y="539475"/>
            <a:ext cx="3785616" cy="1892808"/>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3" descr="A logo of a cloud&#10;&#10;Description automatically generated">
            <a:extLst>
              <a:ext uri="{FF2B5EF4-FFF2-40B4-BE49-F238E27FC236}">
                <a16:creationId xmlns:a16="http://schemas.microsoft.com/office/drawing/2014/main" id="{550B232F-0B87-EB07-E4B1-C63476EB4F4C}"/>
              </a:ext>
            </a:extLst>
          </p:cNvPr>
          <p:cNvPicPr>
            <a:picLocks noGrp="1" noChangeAspect="1"/>
          </p:cNvPicPr>
          <p:nvPr>
            <p:ph idx="1"/>
          </p:nvPr>
        </p:nvPicPr>
        <p:blipFill>
          <a:blip r:embed="rId4"/>
          <a:stretch>
            <a:fillRect/>
          </a:stretch>
        </p:blipFill>
        <p:spPr>
          <a:xfrm>
            <a:off x="5333678" y="3795522"/>
            <a:ext cx="2398044" cy="2398044"/>
          </a:xfrm>
          <a:prstGeom prst="rect">
            <a:avLst/>
          </a:prstGeom>
        </p:spPr>
      </p:pic>
      <p:pic>
        <p:nvPicPr>
          <p:cNvPr id="6" name="Picture 14" descr="Wifi Signal Icon Wireless Symbol ...">
            <a:extLst>
              <a:ext uri="{FF2B5EF4-FFF2-40B4-BE49-F238E27FC236}">
                <a16:creationId xmlns:a16="http://schemas.microsoft.com/office/drawing/2014/main" id="{579C846D-1E50-059C-8F86-1EB6E534ADB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536952" y="2971759"/>
            <a:ext cx="3207487" cy="322180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AE267B8-99BA-2ACF-3E91-3AD5CD4F4A63}"/>
              </a:ext>
            </a:extLst>
          </p:cNvPr>
          <p:cNvSpPr txBox="1"/>
          <p:nvPr/>
        </p:nvSpPr>
        <p:spPr>
          <a:xfrm>
            <a:off x="5343510" y="5953762"/>
            <a:ext cx="2398044" cy="239804"/>
          </a:xfrm>
          <a:prstGeom prst="rect">
            <a:avLst/>
          </a:prstGeom>
          <a:solidFill>
            <a:srgbClr val="000000">
              <a:alpha val="50000"/>
            </a:srgbClr>
          </a:solidFill>
          <a:ln>
            <a:noFill/>
          </a:ln>
        </p:spPr>
        <p:txBody>
          <a:bodyPr wrap="square" rtlCol="0">
            <a:noAutofit/>
          </a:bodyPr>
          <a:lstStyle/>
          <a:p>
            <a:pPr algn="ctr">
              <a:spcAft>
                <a:spcPts val="600"/>
              </a:spcAft>
            </a:pPr>
            <a:r>
              <a:rPr lang="en-US" sz="1300">
                <a:solidFill>
                  <a:srgbClr val="FFFFFF"/>
                </a:solidFill>
              </a:rPr>
              <a:t>AWS Services</a:t>
            </a:r>
          </a:p>
        </p:txBody>
      </p:sp>
    </p:spTree>
    <p:extLst>
      <p:ext uri="{BB962C8B-B14F-4D97-AF65-F5344CB8AC3E}">
        <p14:creationId xmlns:p14="http://schemas.microsoft.com/office/powerpoint/2010/main" val="23268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4"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3D8D7C5-03DB-BD39-D1E9-B9DE9506DD5C}"/>
              </a:ext>
            </a:extLst>
          </p:cNvPr>
          <p:cNvSpPr>
            <a:spLocks noGrp="1"/>
          </p:cNvSpPr>
          <p:nvPr>
            <p:ph type="ctrTitle"/>
          </p:nvPr>
        </p:nvSpPr>
        <p:spPr>
          <a:xfrm>
            <a:off x="786385" y="841248"/>
            <a:ext cx="5129600" cy="5340097"/>
          </a:xfrm>
        </p:spPr>
        <p:txBody>
          <a:bodyPr vert="horz" lIns="91440" tIns="45720" rIns="91440" bIns="45720" rtlCol="0" anchor="ctr">
            <a:normAutofit/>
          </a:bodyPr>
          <a:lstStyle/>
          <a:p>
            <a:pPr algn="l"/>
            <a:r>
              <a:rPr lang="en-US" sz="4800" kern="1200" dirty="0">
                <a:solidFill>
                  <a:schemeClr val="bg1"/>
                </a:solidFill>
                <a:latin typeface="+mj-lt"/>
                <a:ea typeface="+mj-ea"/>
                <a:cs typeface="+mj-cs"/>
              </a:rPr>
              <a:t>Project Objectives</a:t>
            </a:r>
          </a:p>
        </p:txBody>
      </p:sp>
      <p:sp>
        <p:nvSpPr>
          <p:cNvPr id="4" name="Rectangle 1">
            <a:extLst>
              <a:ext uri="{FF2B5EF4-FFF2-40B4-BE49-F238E27FC236}">
                <a16:creationId xmlns:a16="http://schemas.microsoft.com/office/drawing/2014/main" id="{5D159C55-D867-7741-1ED5-40D29C28F4D6}"/>
              </a:ext>
            </a:extLst>
          </p:cNvPr>
          <p:cNvSpPr>
            <a:spLocks noGrp="1" noChangeArrowheads="1"/>
          </p:cNvSpPr>
          <p:nvPr>
            <p:ph type="subTitle" idx="1"/>
          </p:nvPr>
        </p:nvSpPr>
        <p:spPr bwMode="auto">
          <a:xfrm>
            <a:off x="6464410" y="841247"/>
            <a:ext cx="4484536" cy="534009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228600" algn="l" fontAlgn="base">
              <a:spcBef>
                <a:spcPct val="0"/>
              </a:spcBef>
              <a:spcAft>
                <a:spcPts val="600"/>
              </a:spcAft>
              <a:buClrTx/>
              <a:buSzTx/>
              <a:buFont typeface="Arial" panose="020B0604020202020204" pitchFamily="34" charset="0"/>
              <a:buChar char="•"/>
              <a:tabLst/>
            </a:pPr>
            <a:r>
              <a:rPr kumimoji="0" lang="en-US" altLang="en-US" sz="1800" b="1" i="0" u="none" strike="noStrike" cap="none" normalizeH="0" baseline="0" dirty="0">
                <a:ln>
                  <a:noFill/>
                </a:ln>
                <a:solidFill>
                  <a:schemeClr val="tx2"/>
                </a:solidFill>
                <a:effectLst/>
              </a:rPr>
              <a:t>Fan Control</a:t>
            </a:r>
            <a:r>
              <a:rPr kumimoji="0" lang="en-US" altLang="en-US" sz="1800" b="0" i="0" u="none" strike="noStrike" cap="none" normalizeH="0" baseline="0" dirty="0">
                <a:ln>
                  <a:noFill/>
                </a:ln>
                <a:solidFill>
                  <a:schemeClr val="tx2"/>
                </a:solidFill>
                <a:effectLst/>
              </a:rPr>
              <a:t>: Automate fan operation based on given conditions.</a:t>
            </a:r>
          </a:p>
          <a:p>
            <a:pPr marL="0" marR="0" lvl="0" indent="-228600" algn="l" fontAlgn="base">
              <a:spcBef>
                <a:spcPct val="0"/>
              </a:spcBef>
              <a:spcAft>
                <a:spcPts val="600"/>
              </a:spcAft>
              <a:buClrTx/>
              <a:buSzTx/>
              <a:buFont typeface="Arial" panose="020B0604020202020204" pitchFamily="34" charset="0"/>
              <a:buChar char="•"/>
              <a:tabLst/>
            </a:pPr>
            <a:r>
              <a:rPr kumimoji="0" lang="en-US" altLang="en-US" sz="1800" b="1" i="0" u="none" strike="noStrike" cap="none" normalizeH="0" baseline="0" dirty="0">
                <a:ln>
                  <a:noFill/>
                </a:ln>
                <a:solidFill>
                  <a:schemeClr val="tx2"/>
                </a:solidFill>
                <a:effectLst/>
              </a:rPr>
              <a:t>Lighting Automation</a:t>
            </a:r>
            <a:r>
              <a:rPr kumimoji="0" lang="en-US" altLang="en-US" sz="1800" b="0" i="0" u="none" strike="noStrike" cap="none" normalizeH="0" baseline="0" dirty="0">
                <a:ln>
                  <a:noFill/>
                </a:ln>
                <a:solidFill>
                  <a:schemeClr val="tx2"/>
                </a:solidFill>
                <a:effectLst/>
              </a:rPr>
              <a:t>: Use an LDR sensor to control lighting based on ambient light levels, ensuring lights are only used when necessary.</a:t>
            </a:r>
          </a:p>
          <a:p>
            <a:pPr marL="0" marR="0" lvl="0" indent="-228600" algn="l" fontAlgn="base">
              <a:spcBef>
                <a:spcPct val="0"/>
              </a:spcBef>
              <a:spcAft>
                <a:spcPts val="600"/>
              </a:spcAft>
              <a:buClrTx/>
              <a:buSzTx/>
              <a:buFont typeface="Arial" panose="020B0604020202020204" pitchFamily="34" charset="0"/>
              <a:buChar char="•"/>
              <a:tabLst/>
            </a:pPr>
            <a:r>
              <a:rPr kumimoji="0" lang="en-US" altLang="en-US" sz="1800" b="1" i="0" u="none" strike="noStrike" cap="none" normalizeH="0" baseline="0" dirty="0">
                <a:ln>
                  <a:noFill/>
                </a:ln>
                <a:solidFill>
                  <a:schemeClr val="tx2"/>
                </a:solidFill>
                <a:effectLst/>
              </a:rPr>
              <a:t>Smoke Detection &amp; Alerts</a:t>
            </a:r>
            <a:r>
              <a:rPr kumimoji="0" lang="en-US" altLang="en-US" sz="1800" b="0" i="0" u="none" strike="noStrike" cap="none" normalizeH="0" baseline="0" dirty="0">
                <a:ln>
                  <a:noFill/>
                </a:ln>
                <a:solidFill>
                  <a:schemeClr val="tx2"/>
                </a:solidFill>
                <a:effectLst/>
              </a:rPr>
              <a:t>: Integrate a smoke sensor to detect potential smoke  hazards and trigger </a:t>
            </a:r>
            <a:r>
              <a:rPr lang="en-US" altLang="en-US" sz="1800" dirty="0">
                <a:solidFill>
                  <a:schemeClr val="tx2"/>
                </a:solidFill>
              </a:rPr>
              <a:t>alert</a:t>
            </a:r>
            <a:r>
              <a:rPr kumimoji="0" lang="en-US" altLang="en-US" sz="1800" b="0" i="0" u="none" strike="noStrike" cap="none" normalizeH="0" baseline="0" dirty="0">
                <a:ln>
                  <a:noFill/>
                </a:ln>
                <a:solidFill>
                  <a:schemeClr val="tx2"/>
                </a:solidFill>
                <a:effectLst/>
              </a:rPr>
              <a:t> and notifications to the homeowner.</a:t>
            </a:r>
          </a:p>
          <a:p>
            <a:pPr marL="0" marR="0" lvl="0" indent="-228600" algn="l" fontAlgn="base">
              <a:spcBef>
                <a:spcPct val="0"/>
              </a:spcBef>
              <a:spcAft>
                <a:spcPts val="600"/>
              </a:spcAft>
              <a:buClrTx/>
              <a:buSzTx/>
              <a:buFont typeface="Arial" panose="020B0604020202020204" pitchFamily="34" charset="0"/>
              <a:buChar char="•"/>
              <a:tabLst/>
            </a:pPr>
            <a:r>
              <a:rPr kumimoji="0" lang="en-US" altLang="en-US" sz="1800" b="1" i="0" u="none" strike="noStrike" cap="none" normalizeH="0" baseline="0" dirty="0">
                <a:ln>
                  <a:noFill/>
                </a:ln>
                <a:solidFill>
                  <a:schemeClr val="tx2"/>
                </a:solidFill>
                <a:effectLst/>
              </a:rPr>
              <a:t>Real-Time Notifications</a:t>
            </a:r>
            <a:r>
              <a:rPr kumimoji="0" lang="en-US" altLang="en-US" sz="1800" b="0" i="0" u="none" strike="noStrike" cap="none" normalizeH="0" baseline="0" dirty="0">
                <a:ln>
                  <a:noFill/>
                </a:ln>
                <a:solidFill>
                  <a:schemeClr val="tx2"/>
                </a:solidFill>
                <a:effectLst/>
              </a:rPr>
              <a:t>: Utilize AWS IoT Core and AWS Lambda to send alerts via email when critical events like smoke or high temperature are detected. </a:t>
            </a:r>
          </a:p>
        </p:txBody>
      </p:sp>
    </p:spTree>
    <p:extLst>
      <p:ext uri="{BB962C8B-B14F-4D97-AF65-F5344CB8AC3E}">
        <p14:creationId xmlns:p14="http://schemas.microsoft.com/office/powerpoint/2010/main" val="1417917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Cover">
            <a:extLst>
              <a:ext uri="{FF2B5EF4-FFF2-40B4-BE49-F238E27FC236}">
                <a16:creationId xmlns:a16="http://schemas.microsoft.com/office/drawing/2014/main" id="{63C1F321-BB96-4700-B3CE-1A6156067F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3FA1AD64-F15F-417D-956C-B2C211FC90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1" y="0"/>
            <a:ext cx="6064235" cy="6858000"/>
            <a:chOff x="651279" y="598259"/>
            <a:chExt cx="10889442" cy="5680742"/>
          </a:xfrm>
        </p:grpSpPr>
        <p:sp>
          <p:nvSpPr>
            <p:cNvPr id="14" name="Color">
              <a:extLst>
                <a:ext uri="{FF2B5EF4-FFF2-40B4-BE49-F238E27FC236}">
                  <a16:creationId xmlns:a16="http://schemas.microsoft.com/office/drawing/2014/main" id="{5F3C79B0-E0DE-407E-B550-3FDEB67B0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A1A2DFA8-F321-4204-9B31-A3713BC65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B995F34F-5053-DAC9-5956-647DB353D00A}"/>
              </a:ext>
            </a:extLst>
          </p:cNvPr>
          <p:cNvSpPr>
            <a:spLocks noGrp="1"/>
          </p:cNvSpPr>
          <p:nvPr>
            <p:ph type="ctrTitle"/>
          </p:nvPr>
        </p:nvSpPr>
        <p:spPr>
          <a:xfrm>
            <a:off x="789708" y="841664"/>
            <a:ext cx="4874661" cy="5156800"/>
          </a:xfrm>
        </p:spPr>
        <p:txBody>
          <a:bodyPr anchor="ctr">
            <a:normAutofit/>
          </a:bodyPr>
          <a:lstStyle/>
          <a:p>
            <a:pPr algn="l"/>
            <a:r>
              <a:rPr lang="en-GB" sz="4800">
                <a:solidFill>
                  <a:schemeClr val="bg1"/>
                </a:solidFill>
              </a:rPr>
              <a:t>System Overview</a:t>
            </a:r>
          </a:p>
        </p:txBody>
      </p:sp>
      <p:sp>
        <p:nvSpPr>
          <p:cNvPr id="4" name="Rectangle 1">
            <a:extLst>
              <a:ext uri="{FF2B5EF4-FFF2-40B4-BE49-F238E27FC236}">
                <a16:creationId xmlns:a16="http://schemas.microsoft.com/office/drawing/2014/main" id="{A139E5B7-D7ED-6C64-5F03-FF85CFDB0DB6}"/>
              </a:ext>
            </a:extLst>
          </p:cNvPr>
          <p:cNvSpPr>
            <a:spLocks noGrp="1" noChangeArrowheads="1"/>
          </p:cNvSpPr>
          <p:nvPr>
            <p:ph type="subTitle" idx="1"/>
          </p:nvPr>
        </p:nvSpPr>
        <p:spPr bwMode="auto">
          <a:xfrm>
            <a:off x="6534687" y="841664"/>
            <a:ext cx="4867605" cy="5156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algn="l" defTabSz="914400" rtl="0" eaLnBrk="0" fontAlgn="base" latinLnBrk="0" hangingPunct="0">
              <a:spcBef>
                <a:spcPct val="0"/>
              </a:spcBef>
              <a:spcAft>
                <a:spcPts val="600"/>
              </a:spcAft>
              <a:buClrTx/>
              <a:buSzTx/>
              <a:buFontTx/>
              <a:buChar char="•"/>
              <a:tabLst/>
            </a:pPr>
            <a:r>
              <a:rPr kumimoji="0" lang="en-US" altLang="en-US" sz="2200" b="1" i="0" u="none" strike="noStrike" cap="none" normalizeH="0" baseline="0">
                <a:ln>
                  <a:noFill/>
                </a:ln>
                <a:solidFill>
                  <a:schemeClr val="tx2"/>
                </a:solidFill>
                <a:effectLst/>
                <a:latin typeface="Arial" panose="020B0604020202020204" pitchFamily="34" charset="0"/>
              </a:rPr>
              <a:t>Architecture</a:t>
            </a:r>
            <a:r>
              <a:rPr kumimoji="0" lang="en-US" altLang="en-US" sz="2200" b="0" i="0" u="none" strike="noStrike" cap="none" normalizeH="0" baseline="0">
                <a:ln>
                  <a:noFill/>
                </a:ln>
                <a:solidFill>
                  <a:schemeClr val="tx2"/>
                </a:solidFill>
                <a:effectLst/>
                <a:latin typeface="Arial" panose="020B0604020202020204" pitchFamily="34" charset="0"/>
              </a:rPr>
              <a:t>: The system integrates sensors (temperature, light, smoke, and touch) with actuators (fan, lights, buzzer) controlled by microcontrollers (ESP8266, Arduino, Raspberry Pi).</a:t>
            </a:r>
          </a:p>
          <a:p>
            <a:pPr marL="0" marR="0" lvl="0" indent="0" algn="l" defTabSz="914400" rtl="0" eaLnBrk="0" fontAlgn="base" latinLnBrk="0" hangingPunct="0">
              <a:spcBef>
                <a:spcPct val="0"/>
              </a:spcBef>
              <a:spcAft>
                <a:spcPts val="600"/>
              </a:spcAft>
              <a:buClrTx/>
              <a:buSzTx/>
              <a:buFontTx/>
              <a:buChar char="•"/>
              <a:tabLst/>
            </a:pPr>
            <a:r>
              <a:rPr kumimoji="0" lang="en-US" altLang="en-US" sz="2200" b="1" i="0" u="none" strike="noStrike" cap="none" normalizeH="0" baseline="0">
                <a:ln>
                  <a:noFill/>
                </a:ln>
                <a:solidFill>
                  <a:schemeClr val="tx2"/>
                </a:solidFill>
                <a:effectLst/>
                <a:latin typeface="Arial" panose="020B0604020202020204" pitchFamily="34" charset="0"/>
              </a:rPr>
              <a:t>Data Flow</a:t>
            </a:r>
            <a:r>
              <a:rPr kumimoji="0" lang="en-US" altLang="en-US" sz="2200" b="0" i="0" u="none" strike="noStrike" cap="none" normalizeH="0" baseline="0">
                <a:ln>
                  <a:noFill/>
                </a:ln>
                <a:solidFill>
                  <a:schemeClr val="tx2"/>
                </a:solidFill>
                <a:effectLst/>
                <a:latin typeface="Arial" panose="020B0604020202020204" pitchFamily="34" charset="0"/>
              </a:rPr>
              <a:t>: Sensor data is collected, processed locally on the Raspberry Pi, and transmitted to AWS IoT Core for real-time monitoring and alerts.</a:t>
            </a:r>
          </a:p>
          <a:p>
            <a:pPr marL="0" marR="0" lvl="0" indent="0" algn="l" defTabSz="914400" rtl="0" eaLnBrk="0" fontAlgn="base" latinLnBrk="0" hangingPunct="0">
              <a:spcBef>
                <a:spcPct val="0"/>
              </a:spcBef>
              <a:spcAft>
                <a:spcPts val="600"/>
              </a:spcAft>
              <a:buClrTx/>
              <a:buSzTx/>
              <a:buFontTx/>
              <a:buChar char="•"/>
              <a:tabLst/>
            </a:pPr>
            <a:r>
              <a:rPr kumimoji="0" lang="en-US" altLang="en-US" sz="2200" b="1" i="0" u="none" strike="noStrike" cap="none" normalizeH="0" baseline="0">
                <a:ln>
                  <a:noFill/>
                </a:ln>
                <a:solidFill>
                  <a:schemeClr val="tx2"/>
                </a:solidFill>
                <a:effectLst/>
                <a:latin typeface="Arial" panose="020B0604020202020204" pitchFamily="34" charset="0"/>
              </a:rPr>
              <a:t>Control Logic</a:t>
            </a:r>
            <a:r>
              <a:rPr kumimoji="0" lang="en-US" altLang="en-US" sz="2200" b="0" i="0" u="none" strike="noStrike" cap="none" normalizeH="0" baseline="0">
                <a:ln>
                  <a:noFill/>
                </a:ln>
                <a:solidFill>
                  <a:schemeClr val="tx2"/>
                </a:solidFill>
                <a:effectLst/>
                <a:latin typeface="Arial" panose="020B0604020202020204" pitchFamily="34" charset="0"/>
              </a:rPr>
              <a:t>: Appliances are controlled automatically based on sensor data, with key events triggering notifications via cloud services. </a:t>
            </a:r>
          </a:p>
        </p:txBody>
      </p:sp>
    </p:spTree>
    <p:extLst>
      <p:ext uri="{BB962C8B-B14F-4D97-AF65-F5344CB8AC3E}">
        <p14:creationId xmlns:p14="http://schemas.microsoft.com/office/powerpoint/2010/main" val="25851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7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p:tmPct val="10000"/>
                                  </p:iterate>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7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F3E3A-E26A-60ED-0266-E75F8568F5F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Block Diagram</a:t>
            </a:r>
          </a:p>
        </p:txBody>
      </p:sp>
      <p:pic>
        <p:nvPicPr>
          <p:cNvPr id="4" name="Content Placeholder 3" descr="A diagram of a computer chip&#10;&#10;Description automatically generated">
            <a:extLst>
              <a:ext uri="{FF2B5EF4-FFF2-40B4-BE49-F238E27FC236}">
                <a16:creationId xmlns:a16="http://schemas.microsoft.com/office/drawing/2014/main" id="{A0725FDA-1583-E274-3433-DD090B8FD979}"/>
              </a:ext>
            </a:extLst>
          </p:cNvPr>
          <p:cNvPicPr>
            <a:picLocks noGrp="1" noChangeAspect="1"/>
          </p:cNvPicPr>
          <p:nvPr>
            <p:ph idx="1"/>
          </p:nvPr>
        </p:nvPicPr>
        <p:blipFill>
          <a:blip r:embed="rId2"/>
          <a:stretch>
            <a:fillRect/>
          </a:stretch>
        </p:blipFill>
        <p:spPr>
          <a:xfrm>
            <a:off x="4777316" y="952880"/>
            <a:ext cx="6780700" cy="4949910"/>
          </a:xfrm>
          <a:prstGeom prst="rect">
            <a:avLst/>
          </a:prstGeom>
        </p:spPr>
      </p:pic>
    </p:spTree>
    <p:extLst>
      <p:ext uri="{BB962C8B-B14F-4D97-AF65-F5344CB8AC3E}">
        <p14:creationId xmlns:p14="http://schemas.microsoft.com/office/powerpoint/2010/main" val="3445251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2ED34-E229-96C5-1887-0584C4CA437E}"/>
              </a:ext>
            </a:extLst>
          </p:cNvPr>
          <p:cNvSpPr>
            <a:spLocks noGrp="1"/>
          </p:cNvSpPr>
          <p:nvPr>
            <p:ph type="ctrTitle"/>
          </p:nvPr>
        </p:nvSpPr>
        <p:spPr>
          <a:xfrm>
            <a:off x="1524000" y="1122363"/>
            <a:ext cx="9144000" cy="775263"/>
          </a:xfrm>
        </p:spPr>
        <p:txBody>
          <a:bodyPr>
            <a:normAutofit fontScale="90000"/>
          </a:bodyPr>
          <a:lstStyle/>
          <a:p>
            <a:pPr algn="l"/>
            <a:r>
              <a:rPr lang="en-GB" dirty="0"/>
              <a:t>Control Logics</a:t>
            </a:r>
          </a:p>
        </p:txBody>
      </p:sp>
      <p:graphicFrame>
        <p:nvGraphicFramePr>
          <p:cNvPr id="8" name="Table 7">
            <a:extLst>
              <a:ext uri="{FF2B5EF4-FFF2-40B4-BE49-F238E27FC236}">
                <a16:creationId xmlns:a16="http://schemas.microsoft.com/office/drawing/2014/main" id="{D7AFB8F0-10FD-B393-06A0-72328899AC38}"/>
              </a:ext>
            </a:extLst>
          </p:cNvPr>
          <p:cNvGraphicFramePr>
            <a:graphicFrameLocks noGrp="1"/>
          </p:cNvGraphicFramePr>
          <p:nvPr>
            <p:extLst>
              <p:ext uri="{D42A27DB-BD31-4B8C-83A1-F6EECF244321}">
                <p14:modId xmlns:p14="http://schemas.microsoft.com/office/powerpoint/2010/main" val="3771482527"/>
              </p:ext>
            </p:extLst>
          </p:nvPr>
        </p:nvGraphicFramePr>
        <p:xfrm>
          <a:off x="1020455" y="2714587"/>
          <a:ext cx="2971973" cy="2742318"/>
        </p:xfrm>
        <a:graphic>
          <a:graphicData uri="http://schemas.openxmlformats.org/drawingml/2006/table">
            <a:tbl>
              <a:tblPr firstRow="1" firstCol="1" bandRow="1">
                <a:tableStyleId>{5C22544A-7EE6-4342-B048-85BDC9FD1C3A}</a:tableStyleId>
              </a:tblPr>
              <a:tblGrid>
                <a:gridCol w="538337">
                  <a:extLst>
                    <a:ext uri="{9D8B030D-6E8A-4147-A177-3AD203B41FA5}">
                      <a16:colId xmlns:a16="http://schemas.microsoft.com/office/drawing/2014/main" val="714471205"/>
                    </a:ext>
                  </a:extLst>
                </a:gridCol>
                <a:gridCol w="770835">
                  <a:extLst>
                    <a:ext uri="{9D8B030D-6E8A-4147-A177-3AD203B41FA5}">
                      <a16:colId xmlns:a16="http://schemas.microsoft.com/office/drawing/2014/main" val="1798970787"/>
                    </a:ext>
                  </a:extLst>
                </a:gridCol>
                <a:gridCol w="902978">
                  <a:extLst>
                    <a:ext uri="{9D8B030D-6E8A-4147-A177-3AD203B41FA5}">
                      <a16:colId xmlns:a16="http://schemas.microsoft.com/office/drawing/2014/main" val="1743285713"/>
                    </a:ext>
                  </a:extLst>
                </a:gridCol>
                <a:gridCol w="759823">
                  <a:extLst>
                    <a:ext uri="{9D8B030D-6E8A-4147-A177-3AD203B41FA5}">
                      <a16:colId xmlns:a16="http://schemas.microsoft.com/office/drawing/2014/main" val="989156425"/>
                    </a:ext>
                  </a:extLst>
                </a:gridCol>
              </a:tblGrid>
              <a:tr h="304702">
                <a:tc>
                  <a:txBody>
                    <a:bodyPr/>
                    <a:lstStyle/>
                    <a:p>
                      <a:pPr marL="0" marR="0" algn="just">
                        <a:lnSpc>
                          <a:spcPct val="115000"/>
                        </a:lnSpc>
                        <a:spcBef>
                          <a:spcPts val="0"/>
                        </a:spcBef>
                        <a:spcAft>
                          <a:spcPts val="800"/>
                        </a:spcAft>
                      </a:pPr>
                      <a:r>
                        <a:rPr lang="en-GB" sz="1200" kern="100">
                          <a:effectLst/>
                        </a:rPr>
                        <a:t>Touch</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Smoke</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dirty="0">
                          <a:effectLst/>
                        </a:rPr>
                        <a:t>LDR</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Bulb</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590712651"/>
                  </a:ext>
                </a:extLst>
              </a:tr>
              <a:tr h="304702">
                <a:tc>
                  <a:txBody>
                    <a:bodyPr/>
                    <a:lstStyle/>
                    <a:p>
                      <a:pPr marL="0" marR="0" algn="just">
                        <a:lnSpc>
                          <a:spcPct val="115000"/>
                        </a:lnSpc>
                        <a:spcBef>
                          <a:spcPts val="0"/>
                        </a:spcBef>
                        <a:spcAft>
                          <a:spcPts val="800"/>
                        </a:spcAft>
                      </a:pPr>
                      <a:r>
                        <a:rPr lang="en-GB" sz="1200" kern="100">
                          <a:effectLst/>
                        </a:rPr>
                        <a:t>0</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0</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0</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1</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088211481"/>
                  </a:ext>
                </a:extLst>
              </a:tr>
              <a:tr h="304702">
                <a:tc>
                  <a:txBody>
                    <a:bodyPr/>
                    <a:lstStyle/>
                    <a:p>
                      <a:pPr marL="0" marR="0" algn="just">
                        <a:lnSpc>
                          <a:spcPct val="115000"/>
                        </a:lnSpc>
                        <a:spcBef>
                          <a:spcPts val="0"/>
                        </a:spcBef>
                        <a:spcAft>
                          <a:spcPts val="800"/>
                        </a:spcAft>
                      </a:pPr>
                      <a:r>
                        <a:rPr lang="en-GB" sz="1200" kern="100">
                          <a:effectLst/>
                        </a:rPr>
                        <a:t>0</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0</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1</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0</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456322382"/>
                  </a:ext>
                </a:extLst>
              </a:tr>
              <a:tr h="304702">
                <a:tc>
                  <a:txBody>
                    <a:bodyPr/>
                    <a:lstStyle/>
                    <a:p>
                      <a:pPr marL="0" marR="0" algn="just">
                        <a:lnSpc>
                          <a:spcPct val="115000"/>
                        </a:lnSpc>
                        <a:spcBef>
                          <a:spcPts val="0"/>
                        </a:spcBef>
                        <a:spcAft>
                          <a:spcPts val="800"/>
                        </a:spcAft>
                      </a:pPr>
                      <a:r>
                        <a:rPr lang="en-GB" sz="1200" kern="100">
                          <a:effectLst/>
                        </a:rPr>
                        <a:t>0</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1</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0</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1</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833026190"/>
                  </a:ext>
                </a:extLst>
              </a:tr>
              <a:tr h="304702">
                <a:tc>
                  <a:txBody>
                    <a:bodyPr/>
                    <a:lstStyle/>
                    <a:p>
                      <a:pPr marL="0" marR="0" algn="just">
                        <a:lnSpc>
                          <a:spcPct val="115000"/>
                        </a:lnSpc>
                        <a:spcBef>
                          <a:spcPts val="0"/>
                        </a:spcBef>
                        <a:spcAft>
                          <a:spcPts val="800"/>
                        </a:spcAft>
                      </a:pPr>
                      <a:r>
                        <a:rPr lang="en-GB" sz="1200" kern="100">
                          <a:effectLst/>
                        </a:rPr>
                        <a:t>0</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1</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1</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0</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508972310"/>
                  </a:ext>
                </a:extLst>
              </a:tr>
              <a:tr h="304702">
                <a:tc>
                  <a:txBody>
                    <a:bodyPr/>
                    <a:lstStyle/>
                    <a:p>
                      <a:pPr marL="0" marR="0" algn="just">
                        <a:lnSpc>
                          <a:spcPct val="115000"/>
                        </a:lnSpc>
                        <a:spcBef>
                          <a:spcPts val="0"/>
                        </a:spcBef>
                        <a:spcAft>
                          <a:spcPts val="800"/>
                        </a:spcAft>
                      </a:pPr>
                      <a:r>
                        <a:rPr lang="en-GB" sz="1200" kern="100">
                          <a:effectLst/>
                        </a:rPr>
                        <a:t>1</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0</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0</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1</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431999140"/>
                  </a:ext>
                </a:extLst>
              </a:tr>
              <a:tr h="304702">
                <a:tc>
                  <a:txBody>
                    <a:bodyPr/>
                    <a:lstStyle/>
                    <a:p>
                      <a:pPr marL="0" marR="0" algn="just">
                        <a:lnSpc>
                          <a:spcPct val="115000"/>
                        </a:lnSpc>
                        <a:spcBef>
                          <a:spcPts val="0"/>
                        </a:spcBef>
                        <a:spcAft>
                          <a:spcPts val="800"/>
                        </a:spcAft>
                      </a:pPr>
                      <a:r>
                        <a:rPr lang="en-GB" sz="1200" kern="100">
                          <a:effectLst/>
                        </a:rPr>
                        <a:t>1</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0</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1</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0</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336845529"/>
                  </a:ext>
                </a:extLst>
              </a:tr>
              <a:tr h="304702">
                <a:tc>
                  <a:txBody>
                    <a:bodyPr/>
                    <a:lstStyle/>
                    <a:p>
                      <a:pPr marL="0" marR="0" algn="just">
                        <a:lnSpc>
                          <a:spcPct val="115000"/>
                        </a:lnSpc>
                        <a:spcBef>
                          <a:spcPts val="0"/>
                        </a:spcBef>
                        <a:spcAft>
                          <a:spcPts val="800"/>
                        </a:spcAft>
                      </a:pPr>
                      <a:r>
                        <a:rPr lang="en-GB" sz="1200" kern="100">
                          <a:effectLst/>
                        </a:rPr>
                        <a:t>1</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1</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0</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1</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589977842"/>
                  </a:ext>
                </a:extLst>
              </a:tr>
              <a:tr h="304702">
                <a:tc>
                  <a:txBody>
                    <a:bodyPr/>
                    <a:lstStyle/>
                    <a:p>
                      <a:pPr marL="0" marR="0" algn="just">
                        <a:lnSpc>
                          <a:spcPct val="115000"/>
                        </a:lnSpc>
                        <a:spcBef>
                          <a:spcPts val="0"/>
                        </a:spcBef>
                        <a:spcAft>
                          <a:spcPts val="800"/>
                        </a:spcAft>
                      </a:pPr>
                      <a:r>
                        <a:rPr lang="en-GB" sz="1200" kern="100">
                          <a:effectLst/>
                        </a:rPr>
                        <a:t>1</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1</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1</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dirty="0">
                          <a:effectLst/>
                        </a:rPr>
                        <a:t>0</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685347284"/>
                  </a:ext>
                </a:extLst>
              </a:tr>
            </a:tbl>
          </a:graphicData>
        </a:graphic>
      </p:graphicFrame>
      <p:graphicFrame>
        <p:nvGraphicFramePr>
          <p:cNvPr id="9" name="Table 8">
            <a:extLst>
              <a:ext uri="{FF2B5EF4-FFF2-40B4-BE49-F238E27FC236}">
                <a16:creationId xmlns:a16="http://schemas.microsoft.com/office/drawing/2014/main" id="{75BC7412-64EF-0569-0374-BFB05898371A}"/>
              </a:ext>
            </a:extLst>
          </p:cNvPr>
          <p:cNvGraphicFramePr>
            <a:graphicFrameLocks noGrp="1"/>
          </p:cNvGraphicFramePr>
          <p:nvPr>
            <p:extLst>
              <p:ext uri="{D42A27DB-BD31-4B8C-83A1-F6EECF244321}">
                <p14:modId xmlns:p14="http://schemas.microsoft.com/office/powerpoint/2010/main" val="2444494610"/>
              </p:ext>
            </p:extLst>
          </p:nvPr>
        </p:nvGraphicFramePr>
        <p:xfrm>
          <a:off x="5403384" y="2271131"/>
          <a:ext cx="3842809" cy="1966570"/>
        </p:xfrm>
        <a:graphic>
          <a:graphicData uri="http://schemas.openxmlformats.org/drawingml/2006/table">
            <a:tbl>
              <a:tblPr firstRow="1" firstCol="1" bandRow="1">
                <a:tableStyleId>{5C22544A-7EE6-4342-B048-85BDC9FD1C3A}</a:tableStyleId>
              </a:tblPr>
              <a:tblGrid>
                <a:gridCol w="1083643">
                  <a:extLst>
                    <a:ext uri="{9D8B030D-6E8A-4147-A177-3AD203B41FA5}">
                      <a16:colId xmlns:a16="http://schemas.microsoft.com/office/drawing/2014/main" val="1468875778"/>
                    </a:ext>
                  </a:extLst>
                </a:gridCol>
                <a:gridCol w="1909513">
                  <a:extLst>
                    <a:ext uri="{9D8B030D-6E8A-4147-A177-3AD203B41FA5}">
                      <a16:colId xmlns:a16="http://schemas.microsoft.com/office/drawing/2014/main" val="3947384790"/>
                    </a:ext>
                  </a:extLst>
                </a:gridCol>
                <a:gridCol w="849653">
                  <a:extLst>
                    <a:ext uri="{9D8B030D-6E8A-4147-A177-3AD203B41FA5}">
                      <a16:colId xmlns:a16="http://schemas.microsoft.com/office/drawing/2014/main" val="3458012588"/>
                    </a:ext>
                  </a:extLst>
                </a:gridCol>
              </a:tblGrid>
              <a:tr h="393314">
                <a:tc>
                  <a:txBody>
                    <a:bodyPr/>
                    <a:lstStyle/>
                    <a:p>
                      <a:pPr marL="0" marR="0" algn="just">
                        <a:lnSpc>
                          <a:spcPct val="115000"/>
                        </a:lnSpc>
                        <a:spcBef>
                          <a:spcPts val="0"/>
                        </a:spcBef>
                        <a:spcAft>
                          <a:spcPts val="800"/>
                        </a:spcAft>
                      </a:pPr>
                      <a:r>
                        <a:rPr lang="en-GB" sz="1200" kern="100">
                          <a:effectLst/>
                        </a:rPr>
                        <a:t>Touch</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dirty="0">
                          <a:effectLst/>
                        </a:rPr>
                        <a:t>Smoke</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dirty="0">
                          <a:effectLst/>
                        </a:rPr>
                        <a:t>Buzzer</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34182135"/>
                  </a:ext>
                </a:extLst>
              </a:tr>
              <a:tr h="393314">
                <a:tc>
                  <a:txBody>
                    <a:bodyPr/>
                    <a:lstStyle/>
                    <a:p>
                      <a:pPr marL="0" marR="0" algn="just">
                        <a:lnSpc>
                          <a:spcPct val="115000"/>
                        </a:lnSpc>
                        <a:spcBef>
                          <a:spcPts val="0"/>
                        </a:spcBef>
                        <a:spcAft>
                          <a:spcPts val="800"/>
                        </a:spcAft>
                      </a:pPr>
                      <a:r>
                        <a:rPr lang="en-GB" sz="1200" kern="100">
                          <a:effectLst/>
                        </a:rPr>
                        <a:t>0</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0</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0</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180796331"/>
                  </a:ext>
                </a:extLst>
              </a:tr>
              <a:tr h="393314">
                <a:tc>
                  <a:txBody>
                    <a:bodyPr/>
                    <a:lstStyle/>
                    <a:p>
                      <a:pPr marL="0" marR="0" algn="just">
                        <a:lnSpc>
                          <a:spcPct val="115000"/>
                        </a:lnSpc>
                        <a:spcBef>
                          <a:spcPts val="0"/>
                        </a:spcBef>
                        <a:spcAft>
                          <a:spcPts val="800"/>
                        </a:spcAft>
                      </a:pPr>
                      <a:r>
                        <a:rPr lang="en-GB" sz="1200" kern="100" dirty="0">
                          <a:effectLst/>
                        </a:rPr>
                        <a:t>0</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dirty="0">
                          <a:effectLst/>
                        </a:rPr>
                        <a:t>1</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1</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593701618"/>
                  </a:ext>
                </a:extLst>
              </a:tr>
              <a:tr h="393314">
                <a:tc>
                  <a:txBody>
                    <a:bodyPr/>
                    <a:lstStyle/>
                    <a:p>
                      <a:pPr marL="0" marR="0" algn="just">
                        <a:lnSpc>
                          <a:spcPct val="115000"/>
                        </a:lnSpc>
                        <a:spcBef>
                          <a:spcPts val="0"/>
                        </a:spcBef>
                        <a:spcAft>
                          <a:spcPts val="800"/>
                        </a:spcAft>
                      </a:pPr>
                      <a:r>
                        <a:rPr lang="en-GB" sz="1200" kern="100">
                          <a:effectLst/>
                        </a:rPr>
                        <a:t>1</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0</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1</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921974389"/>
                  </a:ext>
                </a:extLst>
              </a:tr>
              <a:tr h="393314">
                <a:tc>
                  <a:txBody>
                    <a:bodyPr/>
                    <a:lstStyle/>
                    <a:p>
                      <a:pPr marL="0" marR="0" algn="just">
                        <a:lnSpc>
                          <a:spcPct val="115000"/>
                        </a:lnSpc>
                        <a:spcBef>
                          <a:spcPts val="0"/>
                        </a:spcBef>
                        <a:spcAft>
                          <a:spcPts val="800"/>
                        </a:spcAft>
                      </a:pPr>
                      <a:r>
                        <a:rPr lang="en-GB" sz="1200" kern="100">
                          <a:effectLst/>
                        </a:rPr>
                        <a:t>1</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dirty="0">
                          <a:effectLst/>
                        </a:rPr>
                        <a:t>1</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dirty="0">
                          <a:effectLst/>
                        </a:rPr>
                        <a:t>1</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211555357"/>
                  </a:ext>
                </a:extLst>
              </a:tr>
            </a:tbl>
          </a:graphicData>
        </a:graphic>
      </p:graphicFrame>
      <p:graphicFrame>
        <p:nvGraphicFramePr>
          <p:cNvPr id="10" name="Table 9">
            <a:extLst>
              <a:ext uri="{FF2B5EF4-FFF2-40B4-BE49-F238E27FC236}">
                <a16:creationId xmlns:a16="http://schemas.microsoft.com/office/drawing/2014/main" id="{9470B070-EE88-E548-5EF4-1C8C8C390088}"/>
              </a:ext>
            </a:extLst>
          </p:cNvPr>
          <p:cNvGraphicFramePr>
            <a:graphicFrameLocks noGrp="1"/>
          </p:cNvGraphicFramePr>
          <p:nvPr>
            <p:extLst>
              <p:ext uri="{D42A27DB-BD31-4B8C-83A1-F6EECF244321}">
                <p14:modId xmlns:p14="http://schemas.microsoft.com/office/powerpoint/2010/main" val="1592890721"/>
              </p:ext>
            </p:extLst>
          </p:nvPr>
        </p:nvGraphicFramePr>
        <p:xfrm>
          <a:off x="5164429" y="4510720"/>
          <a:ext cx="4320718" cy="1745105"/>
        </p:xfrm>
        <a:graphic>
          <a:graphicData uri="http://schemas.openxmlformats.org/drawingml/2006/table">
            <a:tbl>
              <a:tblPr firstRow="1" firstCol="1" bandRow="1">
                <a:tableStyleId>{5C22544A-7EE6-4342-B048-85BDC9FD1C3A}</a:tableStyleId>
              </a:tblPr>
              <a:tblGrid>
                <a:gridCol w="1498861">
                  <a:extLst>
                    <a:ext uri="{9D8B030D-6E8A-4147-A177-3AD203B41FA5}">
                      <a16:colId xmlns:a16="http://schemas.microsoft.com/office/drawing/2014/main" val="3683624690"/>
                    </a:ext>
                  </a:extLst>
                </a:gridCol>
                <a:gridCol w="934065">
                  <a:extLst>
                    <a:ext uri="{9D8B030D-6E8A-4147-A177-3AD203B41FA5}">
                      <a16:colId xmlns:a16="http://schemas.microsoft.com/office/drawing/2014/main" val="3417389028"/>
                    </a:ext>
                  </a:extLst>
                </a:gridCol>
                <a:gridCol w="1887792">
                  <a:extLst>
                    <a:ext uri="{9D8B030D-6E8A-4147-A177-3AD203B41FA5}">
                      <a16:colId xmlns:a16="http://schemas.microsoft.com/office/drawing/2014/main" val="4144322627"/>
                    </a:ext>
                  </a:extLst>
                </a:gridCol>
              </a:tblGrid>
              <a:tr h="349021">
                <a:tc>
                  <a:txBody>
                    <a:bodyPr/>
                    <a:lstStyle/>
                    <a:p>
                      <a:pPr marL="0" marR="0" algn="just">
                        <a:lnSpc>
                          <a:spcPct val="115000"/>
                        </a:lnSpc>
                        <a:spcBef>
                          <a:spcPts val="0"/>
                        </a:spcBef>
                        <a:spcAft>
                          <a:spcPts val="800"/>
                        </a:spcAft>
                      </a:pPr>
                      <a:r>
                        <a:rPr lang="en-GB" sz="1200" kern="100">
                          <a:effectLst/>
                        </a:rPr>
                        <a:t>DHT (Temperature)</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dirty="0">
                          <a:effectLst/>
                        </a:rPr>
                        <a:t>Smoke</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dirty="0">
                          <a:effectLst/>
                        </a:rPr>
                        <a:t>Fan</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119379563"/>
                  </a:ext>
                </a:extLst>
              </a:tr>
              <a:tr h="349021">
                <a:tc>
                  <a:txBody>
                    <a:bodyPr/>
                    <a:lstStyle/>
                    <a:p>
                      <a:pPr marL="0" marR="0" algn="just">
                        <a:lnSpc>
                          <a:spcPct val="115000"/>
                        </a:lnSpc>
                        <a:spcBef>
                          <a:spcPts val="0"/>
                        </a:spcBef>
                        <a:spcAft>
                          <a:spcPts val="800"/>
                        </a:spcAft>
                      </a:pPr>
                      <a:r>
                        <a:rPr lang="en-GB" sz="1200" kern="100">
                          <a:effectLst/>
                        </a:rPr>
                        <a:t>0</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0</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0</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604483248"/>
                  </a:ext>
                </a:extLst>
              </a:tr>
              <a:tr h="349021">
                <a:tc>
                  <a:txBody>
                    <a:bodyPr/>
                    <a:lstStyle/>
                    <a:p>
                      <a:pPr marL="0" marR="0" algn="just">
                        <a:lnSpc>
                          <a:spcPct val="115000"/>
                        </a:lnSpc>
                        <a:spcBef>
                          <a:spcPts val="0"/>
                        </a:spcBef>
                        <a:spcAft>
                          <a:spcPts val="800"/>
                        </a:spcAft>
                      </a:pPr>
                      <a:r>
                        <a:rPr lang="en-GB" sz="1200" kern="100">
                          <a:effectLst/>
                        </a:rPr>
                        <a:t>0</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1</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1</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959637953"/>
                  </a:ext>
                </a:extLst>
              </a:tr>
              <a:tr h="349021">
                <a:tc>
                  <a:txBody>
                    <a:bodyPr/>
                    <a:lstStyle/>
                    <a:p>
                      <a:pPr marL="0" marR="0" algn="just">
                        <a:lnSpc>
                          <a:spcPct val="115000"/>
                        </a:lnSpc>
                        <a:spcBef>
                          <a:spcPts val="0"/>
                        </a:spcBef>
                        <a:spcAft>
                          <a:spcPts val="800"/>
                        </a:spcAft>
                      </a:pPr>
                      <a:r>
                        <a:rPr lang="en-GB" sz="1200" kern="100">
                          <a:effectLst/>
                        </a:rPr>
                        <a:t>1</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0</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1</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270178191"/>
                  </a:ext>
                </a:extLst>
              </a:tr>
              <a:tr h="349021">
                <a:tc>
                  <a:txBody>
                    <a:bodyPr/>
                    <a:lstStyle/>
                    <a:p>
                      <a:pPr marL="0" marR="0" algn="just">
                        <a:lnSpc>
                          <a:spcPct val="115000"/>
                        </a:lnSpc>
                        <a:spcBef>
                          <a:spcPts val="0"/>
                        </a:spcBef>
                        <a:spcAft>
                          <a:spcPts val="800"/>
                        </a:spcAft>
                      </a:pPr>
                      <a:r>
                        <a:rPr lang="en-GB" sz="1200" kern="100">
                          <a:effectLst/>
                        </a:rPr>
                        <a:t>1</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a:effectLst/>
                        </a:rPr>
                        <a:t>1</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marL="0" marR="0" algn="just">
                        <a:lnSpc>
                          <a:spcPct val="115000"/>
                        </a:lnSpc>
                        <a:spcBef>
                          <a:spcPts val="0"/>
                        </a:spcBef>
                        <a:spcAft>
                          <a:spcPts val="800"/>
                        </a:spcAft>
                      </a:pPr>
                      <a:r>
                        <a:rPr lang="en-GB" sz="1200" kern="100" dirty="0">
                          <a:effectLst/>
                        </a:rPr>
                        <a:t>1</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700255438"/>
                  </a:ext>
                </a:extLst>
              </a:tr>
            </a:tbl>
          </a:graphicData>
        </a:graphic>
      </p:graphicFrame>
    </p:spTree>
    <p:extLst>
      <p:ext uri="{BB962C8B-B14F-4D97-AF65-F5344CB8AC3E}">
        <p14:creationId xmlns:p14="http://schemas.microsoft.com/office/powerpoint/2010/main" val="2004535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C4B515-8C12-AB8F-DB16-8C3664F96AD9}"/>
              </a:ext>
            </a:extLst>
          </p:cNvPr>
          <p:cNvSpPr>
            <a:spLocks noGrp="1"/>
          </p:cNvSpPr>
          <p:nvPr>
            <p:ph type="ctrTitle"/>
          </p:nvPr>
        </p:nvSpPr>
        <p:spPr>
          <a:xfrm>
            <a:off x="686834" y="1153572"/>
            <a:ext cx="3200400" cy="4461163"/>
          </a:xfrm>
        </p:spPr>
        <p:txBody>
          <a:bodyPr vert="horz" lIns="91440" tIns="45720" rIns="91440" bIns="45720" rtlCol="0" anchor="ctr">
            <a:normAutofit/>
          </a:bodyPr>
          <a:lstStyle/>
          <a:p>
            <a:pPr algn="l"/>
            <a:r>
              <a:rPr lang="en-US" sz="4400" kern="1200" dirty="0">
                <a:solidFill>
                  <a:srgbClr val="FFFFFF"/>
                </a:solidFill>
                <a:latin typeface="+mj-lt"/>
                <a:ea typeface="+mj-ea"/>
                <a:cs typeface="+mj-cs"/>
              </a:rPr>
              <a:t>Hardware Components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ctangle 1">
            <a:extLst>
              <a:ext uri="{FF2B5EF4-FFF2-40B4-BE49-F238E27FC236}">
                <a16:creationId xmlns:a16="http://schemas.microsoft.com/office/drawing/2014/main" id="{4FBF78C7-5432-4CA8-A9A4-476A00992189}"/>
              </a:ext>
            </a:extLst>
          </p:cNvPr>
          <p:cNvSpPr>
            <a:spLocks noGrp="1" noChangeArrowheads="1"/>
          </p:cNvSpPr>
          <p:nvPr>
            <p:ph type="subTitle" idx="1"/>
          </p:nvPr>
        </p:nvSpPr>
        <p:spPr bwMode="auto">
          <a:xfrm>
            <a:off x="4447308" y="591344"/>
            <a:ext cx="6906491" cy="55856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lnSpcReduction="10000"/>
          </a:bodyPr>
          <a:lstStyle/>
          <a:p>
            <a:pPr marL="0" marR="0" lvl="0" indent="-228600" algn="l" fontAlgn="base">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effectLst/>
              </a:rPr>
              <a:t>Sensors</a:t>
            </a:r>
            <a:r>
              <a:rPr kumimoji="0" lang="en-US" altLang="en-US" sz="2000" b="0" i="0" u="none" strike="noStrike" cap="none" normalizeH="0" baseline="0" dirty="0">
                <a:ln>
                  <a:noFill/>
                </a:ln>
                <a:effectLst/>
              </a:rPr>
              <a:t>:</a:t>
            </a:r>
          </a:p>
          <a:p>
            <a:pPr marL="0" marR="0" lvl="0" indent="-228600" algn="l" fontAlgn="base">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rPr>
              <a:t>DHT22: Monitors temperature and humidity of the home.</a:t>
            </a:r>
          </a:p>
          <a:p>
            <a:pPr marL="0" marR="0" lvl="0" indent="-228600" algn="l" fontAlgn="base">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effectLst/>
              </a:rPr>
              <a:t>LDR: Measures ambient light to control lighting.</a:t>
            </a:r>
          </a:p>
          <a:p>
            <a:pPr marL="0" marR="0" lvl="0" indent="-228600" algn="l" fontAlgn="base">
              <a:spcBef>
                <a:spcPct val="0"/>
              </a:spcBef>
              <a:spcAft>
                <a:spcPts val="600"/>
              </a:spcAft>
              <a:buClrTx/>
              <a:buSzTx/>
              <a:buFont typeface="Arial" panose="020B0604020202020204" pitchFamily="34" charset="0"/>
              <a:buChar char="•"/>
              <a:tabLst/>
            </a:pPr>
            <a:r>
              <a:rPr kumimoji="0" lang="en-US" altLang="en-US" sz="2000" i="0" u="none" strike="noStrike" cap="none" normalizeH="0" baseline="0" dirty="0">
                <a:ln>
                  <a:noFill/>
                </a:ln>
                <a:effectLst/>
              </a:rPr>
              <a:t>Smoke Sensor: Detects smoke for safety alerts.</a:t>
            </a:r>
          </a:p>
          <a:p>
            <a:pPr marL="0" marR="0" lvl="0" indent="-228600" algn="l" fontAlgn="base">
              <a:spcBef>
                <a:spcPct val="0"/>
              </a:spcBef>
              <a:spcAft>
                <a:spcPts val="600"/>
              </a:spcAft>
              <a:buClrTx/>
              <a:buSzTx/>
              <a:buFont typeface="Arial" panose="020B0604020202020204" pitchFamily="34" charset="0"/>
              <a:buChar char="•"/>
              <a:tabLst/>
            </a:pPr>
            <a:r>
              <a:rPr kumimoji="0" lang="en-US" altLang="en-US" sz="2000" i="0" u="none" strike="noStrike" cap="none" normalizeH="0" baseline="0" dirty="0">
                <a:ln>
                  <a:noFill/>
                </a:ln>
                <a:effectLst/>
              </a:rPr>
              <a:t>Touch Sensor</a:t>
            </a:r>
            <a:r>
              <a:rPr kumimoji="0" lang="en-US" altLang="en-US" sz="2000" b="0" i="0" u="none" strike="noStrike" cap="none" normalizeH="0" baseline="0" dirty="0">
                <a:ln>
                  <a:noFill/>
                </a:ln>
                <a:effectLst/>
              </a:rPr>
              <a:t>: Used for doorbell.</a:t>
            </a:r>
          </a:p>
          <a:p>
            <a:pPr marL="0" marR="0" lvl="0" indent="-228600" algn="l" fontAlgn="base">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effectLst/>
              </a:rPr>
              <a:t>Microcontrollers</a:t>
            </a:r>
            <a:r>
              <a:rPr kumimoji="0" lang="en-US" altLang="en-US" sz="2000" b="0" i="0" u="none" strike="noStrike" cap="none" normalizeH="0" baseline="0" dirty="0">
                <a:ln>
                  <a:noFill/>
                </a:ln>
                <a:effectLst/>
              </a:rPr>
              <a:t>:</a:t>
            </a:r>
          </a:p>
          <a:p>
            <a:pPr marL="0" marR="0" lvl="0" indent="-228600" algn="l" fontAlgn="base">
              <a:spcBef>
                <a:spcPct val="0"/>
              </a:spcBef>
              <a:spcAft>
                <a:spcPts val="600"/>
              </a:spcAft>
              <a:buClrTx/>
              <a:buSzTx/>
              <a:buFont typeface="Arial" panose="020B0604020202020204" pitchFamily="34" charset="0"/>
              <a:buChar char="•"/>
              <a:tabLst/>
            </a:pPr>
            <a:r>
              <a:rPr kumimoji="0" lang="en-US" altLang="en-US" sz="2000" i="0" u="none" strike="noStrike" cap="none" normalizeH="0" baseline="0" dirty="0">
                <a:ln>
                  <a:noFill/>
                </a:ln>
                <a:effectLst/>
              </a:rPr>
              <a:t>ESP8266: Handles communication for temperature and light sensors via Wi-Fi.</a:t>
            </a:r>
          </a:p>
          <a:p>
            <a:pPr marL="0" marR="0" lvl="0" indent="-228600" algn="l" fontAlgn="base">
              <a:spcBef>
                <a:spcPct val="0"/>
              </a:spcBef>
              <a:spcAft>
                <a:spcPts val="600"/>
              </a:spcAft>
              <a:buClrTx/>
              <a:buSzTx/>
              <a:buFont typeface="Arial" panose="020B0604020202020204" pitchFamily="34" charset="0"/>
              <a:buChar char="•"/>
              <a:tabLst/>
            </a:pPr>
            <a:r>
              <a:rPr kumimoji="0" lang="en-US" altLang="en-US" sz="2000" i="0" u="none" strike="noStrike" cap="none" normalizeH="0" baseline="0" dirty="0">
                <a:ln>
                  <a:noFill/>
                </a:ln>
                <a:effectLst/>
              </a:rPr>
              <a:t>Arduino UNO</a:t>
            </a:r>
            <a:r>
              <a:rPr kumimoji="0" lang="en-US" altLang="en-US" sz="2000" b="0" i="0" u="none" strike="noStrike" cap="none" normalizeH="0" baseline="0" dirty="0">
                <a:ln>
                  <a:noFill/>
                </a:ln>
                <a:effectLst/>
              </a:rPr>
              <a:t>: Manages data from smoke and touch sensors via Zigbee.</a:t>
            </a:r>
          </a:p>
          <a:p>
            <a:pPr marL="0" marR="0" lvl="0" indent="-228600" algn="l" fontAlgn="base">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effectLst/>
              </a:rPr>
              <a:t>Raspberry Pi</a:t>
            </a:r>
            <a:r>
              <a:rPr kumimoji="0" lang="en-US" altLang="en-US" sz="2000" b="0" i="0" u="none" strike="noStrike" cap="none" normalizeH="0" baseline="0" dirty="0">
                <a:ln>
                  <a:noFill/>
                </a:ln>
                <a:effectLst/>
              </a:rPr>
              <a:t>: Central hub that processes data and controls actuators.</a:t>
            </a:r>
          </a:p>
          <a:p>
            <a:pPr marL="0" marR="0" lvl="0" indent="-228600" algn="l" fontAlgn="base">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effectLst/>
              </a:rPr>
              <a:t>Actuators</a:t>
            </a:r>
            <a:r>
              <a:rPr kumimoji="0" lang="en-US" altLang="en-US" sz="2000" b="0" i="0" u="none" strike="noStrike" cap="none" normalizeH="0" baseline="0" dirty="0">
                <a:ln>
                  <a:noFill/>
                </a:ln>
                <a:effectLst/>
              </a:rPr>
              <a:t>:</a:t>
            </a:r>
          </a:p>
          <a:p>
            <a:pPr marL="0" marR="0" lvl="0" indent="-228600" algn="l" fontAlgn="base">
              <a:spcBef>
                <a:spcPct val="0"/>
              </a:spcBef>
              <a:spcAft>
                <a:spcPts val="600"/>
              </a:spcAft>
              <a:buClrTx/>
              <a:buSzTx/>
              <a:buFont typeface="Arial" panose="020B0604020202020204" pitchFamily="34" charset="0"/>
              <a:buChar char="•"/>
              <a:tabLst/>
            </a:pPr>
            <a:r>
              <a:rPr kumimoji="0" lang="en-US" altLang="en-US" sz="2000" i="0" u="none" strike="noStrike" cap="none" normalizeH="0" baseline="0" dirty="0">
                <a:ln>
                  <a:noFill/>
                </a:ln>
                <a:effectLst/>
              </a:rPr>
              <a:t>Bulb :changes state based on light intensity.</a:t>
            </a:r>
          </a:p>
          <a:p>
            <a:pPr marL="0" marR="0" lvl="0" indent="-228600" algn="l" fontAlgn="base">
              <a:spcBef>
                <a:spcPct val="0"/>
              </a:spcBef>
              <a:spcAft>
                <a:spcPts val="600"/>
              </a:spcAft>
              <a:buClrTx/>
              <a:buSzTx/>
              <a:buFont typeface="Arial" panose="020B0604020202020204" pitchFamily="34" charset="0"/>
              <a:buChar char="•"/>
              <a:tabLst/>
            </a:pPr>
            <a:r>
              <a:rPr kumimoji="0" lang="en-US" altLang="en-US" sz="2000" i="0" u="none" strike="noStrike" cap="none" normalizeH="0" baseline="0" dirty="0">
                <a:ln>
                  <a:noFill/>
                </a:ln>
                <a:effectLst/>
              </a:rPr>
              <a:t>Smart Plug: Controls </a:t>
            </a:r>
            <a:r>
              <a:rPr lang="en-US" altLang="en-US" sz="2000" dirty="0"/>
              <a:t>fan </a:t>
            </a:r>
            <a:r>
              <a:rPr kumimoji="0" lang="en-US" altLang="en-US" sz="2000" i="0" u="none" strike="noStrike" cap="none" normalizeH="0" baseline="0" dirty="0">
                <a:ln>
                  <a:noFill/>
                </a:ln>
                <a:effectLst/>
              </a:rPr>
              <a:t> via Wi-Fi.</a:t>
            </a:r>
          </a:p>
          <a:p>
            <a:pPr marL="0" marR="0" lvl="0" indent="-228600" algn="l" fontAlgn="base">
              <a:spcBef>
                <a:spcPct val="0"/>
              </a:spcBef>
              <a:spcAft>
                <a:spcPts val="600"/>
              </a:spcAft>
              <a:buClrTx/>
              <a:buSzTx/>
              <a:buFont typeface="Arial" panose="020B0604020202020204" pitchFamily="34" charset="0"/>
              <a:buChar char="•"/>
              <a:tabLst/>
            </a:pPr>
            <a:r>
              <a:rPr kumimoji="0" lang="en-US" altLang="en-US" sz="2000" i="0" u="none" strike="noStrike" cap="none" normalizeH="0" baseline="0" dirty="0">
                <a:ln>
                  <a:noFill/>
                </a:ln>
                <a:effectLst/>
              </a:rPr>
              <a:t>Buzzer: </a:t>
            </a:r>
            <a:r>
              <a:rPr kumimoji="0" lang="en-US" altLang="en-US" sz="2000" b="0" i="0" u="none" strike="noStrike" cap="none" normalizeH="0" baseline="0" dirty="0">
                <a:ln>
                  <a:noFill/>
                </a:ln>
                <a:effectLst/>
              </a:rPr>
              <a:t>Triggers alarms during smoke and doorbell  detection.</a:t>
            </a:r>
          </a:p>
          <a:p>
            <a:pPr marL="0" marR="0" lvl="0" indent="-228600" algn="l" fontAlgn="base">
              <a:spcBef>
                <a:spcPct val="0"/>
              </a:spcBef>
              <a:spcAft>
                <a:spcPts val="600"/>
              </a:spcAft>
              <a:buClrTx/>
              <a:buSzTx/>
              <a:buFont typeface="Arial" panose="020B0604020202020204" pitchFamily="34" charset="0"/>
              <a:buChar char="•"/>
              <a:tabLst/>
            </a:pPr>
            <a:endParaRPr kumimoji="0" lang="en-US" altLang="en-US" sz="2000" b="0" i="0" u="none" strike="noStrike" cap="none" normalizeH="0" baseline="0" dirty="0">
              <a:ln>
                <a:noFill/>
              </a:ln>
              <a:effectLst/>
            </a:endParaRPr>
          </a:p>
        </p:txBody>
      </p:sp>
    </p:spTree>
    <p:extLst>
      <p:ext uri="{BB962C8B-B14F-4D97-AF65-F5344CB8AC3E}">
        <p14:creationId xmlns:p14="http://schemas.microsoft.com/office/powerpoint/2010/main" val="37949589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Light-Background-Master">
  <a:themeElements>
    <a:clrScheme name="Architecture Icons Light Background">
      <a:dk1>
        <a:srgbClr val="000000"/>
      </a:dk1>
      <a:lt1>
        <a:srgbClr val="FFFFFF"/>
      </a:lt1>
      <a:dk2>
        <a:srgbClr val="232F3E"/>
      </a:dk2>
      <a:lt2>
        <a:srgbClr val="F1F3F3"/>
      </a:lt2>
      <a:accent1>
        <a:srgbClr val="ED7100"/>
      </a:accent1>
      <a:accent2>
        <a:srgbClr val="037F0C"/>
      </a:accent2>
      <a:accent3>
        <a:srgbClr val="D91515"/>
      </a:accent3>
      <a:accent4>
        <a:srgbClr val="F2F3F3"/>
      </a:accent4>
      <a:accent5>
        <a:srgbClr val="D5DBDB"/>
      </a:accent5>
      <a:accent6>
        <a:srgbClr val="0971D3"/>
      </a:accent6>
      <a:hlink>
        <a:srgbClr val="0971D3"/>
      </a:hlink>
      <a:folHlink>
        <a:srgbClr val="0971D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TotalTime>
  <Words>1021</Words>
  <Application>Microsoft Office PowerPoint</Application>
  <PresentationFormat>Widescreen</PresentationFormat>
  <Paragraphs>164</Paragraphs>
  <Slides>21</Slides>
  <Notes>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Aptos</vt:lpstr>
      <vt:lpstr>Aptos Display</vt:lpstr>
      <vt:lpstr>Arial</vt:lpstr>
      <vt:lpstr>Calibri</vt:lpstr>
      <vt:lpstr>Times New Roman</vt:lpstr>
      <vt:lpstr>Office Theme</vt:lpstr>
      <vt:lpstr>Light-Background-Master</vt:lpstr>
      <vt:lpstr>      DEPARTMENT OF COMPUTER ENGINEERING, MODELING, ELECTRONICS AND SYSTEM ENGINEERING           LM-Telecommunication Engineering: Smart Sensing,           Computing and Networking    Networking Aspects for IOT  </vt:lpstr>
      <vt:lpstr>Contents 1. Introduction 2. Project Objectives 3. System Overview 4. Block Diagram 5. Control Logics 6. Hardware and Components  7. System Workflow 8. Implementation and Result 9. Future Enhancement 10. Conclusion</vt:lpstr>
      <vt:lpstr>                       Introduction</vt:lpstr>
      <vt:lpstr>…Cont’d</vt:lpstr>
      <vt:lpstr>Project Objectives</vt:lpstr>
      <vt:lpstr>System Overview</vt:lpstr>
      <vt:lpstr>Block Diagram</vt:lpstr>
      <vt:lpstr>Control Logics</vt:lpstr>
      <vt:lpstr>Hardware Components</vt:lpstr>
      <vt:lpstr>Software Components</vt:lpstr>
      <vt:lpstr>System Workflow</vt:lpstr>
      <vt:lpstr>Cloud Integration</vt:lpstr>
      <vt:lpstr>Implementation &amp; Results</vt:lpstr>
      <vt:lpstr>…cont’d</vt:lpstr>
      <vt:lpstr>…cont’d</vt:lpstr>
      <vt:lpstr>…cont’d</vt:lpstr>
      <vt:lpstr>Challenges &amp; Limitations</vt:lpstr>
      <vt:lpstr>…Cont’d</vt:lpstr>
      <vt:lpstr>Future Enhancements</vt:lpstr>
      <vt:lpstr>Conclusion</vt:lpstr>
      <vt:lpst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GEBRE HALEFOM MERESA</dc:creator>
  <cp:lastModifiedBy>Matthias Jarso</cp:lastModifiedBy>
  <cp:revision>6</cp:revision>
  <dcterms:created xsi:type="dcterms:W3CDTF">2024-09-12T22:52:29Z</dcterms:created>
  <dcterms:modified xsi:type="dcterms:W3CDTF">2024-09-15T19:14:13Z</dcterms:modified>
</cp:coreProperties>
</file>